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312" r:id="rId6"/>
    <p:sldId id="311" r:id="rId7"/>
    <p:sldId id="321" r:id="rId8"/>
    <p:sldId id="257" r:id="rId9"/>
    <p:sldId id="258" r:id="rId10"/>
    <p:sldId id="274" r:id="rId11"/>
    <p:sldId id="276" r:id="rId12"/>
    <p:sldId id="264" r:id="rId13"/>
    <p:sldId id="289" r:id="rId14"/>
    <p:sldId id="273" r:id="rId15"/>
    <p:sldId id="260" r:id="rId16"/>
    <p:sldId id="267" r:id="rId17"/>
    <p:sldId id="322" r:id="rId18"/>
    <p:sldId id="309" r:id="rId19"/>
    <p:sldId id="323" r:id="rId20"/>
    <p:sldId id="319" r:id="rId21"/>
    <p:sldId id="263" r:id="rId22"/>
    <p:sldId id="282" r:id="rId23"/>
    <p:sldId id="283" r:id="rId24"/>
    <p:sldId id="310" r:id="rId25"/>
    <p:sldId id="284" r:id="rId26"/>
    <p:sldId id="268" r:id="rId27"/>
    <p:sldId id="285" r:id="rId28"/>
    <p:sldId id="262" r:id="rId29"/>
    <p:sldId id="295" r:id="rId30"/>
    <p:sldId id="293" r:id="rId31"/>
    <p:sldId id="286" r:id="rId32"/>
    <p:sldId id="266" r:id="rId33"/>
    <p:sldId id="265" r:id="rId34"/>
    <p:sldId id="278" r:id="rId35"/>
    <p:sldId id="281" r:id="rId36"/>
    <p:sldId id="275" r:id="rId37"/>
    <p:sldId id="279" r:id="rId38"/>
    <p:sldId id="308" r:id="rId39"/>
    <p:sldId id="307" r:id="rId40"/>
    <p:sldId id="297" r:id="rId41"/>
    <p:sldId id="301" r:id="rId42"/>
    <p:sldId id="300" r:id="rId43"/>
    <p:sldId id="277" r:id="rId44"/>
    <p:sldId id="296" r:id="rId45"/>
    <p:sldId id="291" r:id="rId46"/>
    <p:sldId id="292" r:id="rId47"/>
    <p:sldId id="294" r:id="rId48"/>
    <p:sldId id="298" r:id="rId49"/>
    <p:sldId id="299" r:id="rId50"/>
    <p:sldId id="304" r:id="rId51"/>
    <p:sldId id="305" r:id="rId52"/>
    <p:sldId id="306" r:id="rId53"/>
    <p:sldId id="315" r:id="rId54"/>
    <p:sldId id="287" r:id="rId55"/>
    <p:sldId id="290" r:id="rId56"/>
    <p:sldId id="314" r:id="rId57"/>
    <p:sldId id="288" r:id="rId58"/>
    <p:sldId id="280" r:id="rId59"/>
    <p:sldId id="303" r:id="rId60"/>
    <p:sldId id="320" r:id="rId61"/>
    <p:sldId id="302" r:id="rId62"/>
    <p:sldId id="316" r:id="rId63"/>
    <p:sldId id="317" r:id="rId6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8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922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526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081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2233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213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110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1835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932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4424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4702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931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B166B-6133-4172-949F-955935A76C32}" type="datetimeFigureOut">
              <a:rPr lang="he-IL" smtClean="0"/>
              <a:t>י"ט/טבת/תשפ"ה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67FB0-760D-4646-88B0-143802BF90E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037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2671" y="317352"/>
            <a:ext cx="741775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000" dirty="0">
                <a:solidFill>
                  <a:srgbClr val="002060"/>
                </a:solidFill>
                <a:cs typeface="+mj-cs"/>
              </a:rPr>
              <a:t>תאופיק טובי  </a:t>
            </a:r>
            <a:r>
              <a:rPr lang="en-US" sz="4000" dirty="0">
                <a:solidFill>
                  <a:srgbClr val="002060"/>
                </a:solidFill>
                <a:cs typeface="+mj-cs"/>
              </a:rPr>
              <a:t>1922-2011</a:t>
            </a:r>
            <a:r>
              <a:rPr lang="he-IL" sz="4000" dirty="0">
                <a:solidFill>
                  <a:srgbClr val="002060"/>
                </a:solidFill>
                <a:cs typeface="+mj-cs"/>
              </a:rPr>
              <a:t>  </a:t>
            </a:r>
            <a:endParaRPr lang="en-US" sz="4000" dirty="0">
              <a:solidFill>
                <a:srgbClr val="002060"/>
              </a:solidFill>
              <a:cs typeface="+mj-cs"/>
            </a:endParaRPr>
          </a:p>
          <a:p>
            <a:pPr algn="ctr"/>
            <a:r>
              <a:rPr lang="he-IL" sz="4000" dirty="0">
                <a:solidFill>
                  <a:srgbClr val="002060"/>
                </a:solidFill>
                <a:cs typeface="+mj-cs"/>
              </a:rPr>
              <a:t>דברים מאת הבן אליאס טובי</a:t>
            </a:r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92" y="1723016"/>
            <a:ext cx="3885909" cy="49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0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79963" y="418745"/>
            <a:ext cx="4400628" cy="113877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השנים הראשונות בירושלים: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318912" y="1557518"/>
            <a:ext cx="7290778" cy="156966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כבר בשנה הראשונה ללימודים אבא מושפע מהרעיונות שהפיץ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המורה לערבית </a:t>
            </a:r>
            <a:r>
              <a:rPr lang="he-IL" sz="2400" b="1" dirty="0" err="1">
                <a:solidFill>
                  <a:srgbClr val="002060"/>
                </a:solidFill>
                <a:cs typeface="+mj-cs"/>
              </a:rPr>
              <a:t>ראיף</a:t>
            </a:r>
            <a:r>
              <a:rPr lang="he-IL" sz="2400" b="1" dirty="0">
                <a:solidFill>
                  <a:srgbClr val="002060"/>
                </a:solidFill>
                <a:cs typeface="+mj-cs"/>
              </a:rPr>
              <a:t> חורי (שהגיע מלבנון). הוא חושף את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התלמידים הצעירים לרעיונות הסוציאליזם, זכויות מעמד הפועלים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מהפכת אוקטובר.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6409" y="4042161"/>
            <a:ext cx="8909875" cy="230832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ב 1937 שנה אחרי תחילת הלימודים,  יחד עם חברים בבית הספר כמו אמיל </a:t>
            </a:r>
            <a:r>
              <a:rPr lang="he-IL" sz="2400" b="1" dirty="0" err="1">
                <a:solidFill>
                  <a:srgbClr val="002060"/>
                </a:solidFill>
                <a:cs typeface="+mj-cs"/>
              </a:rPr>
              <a:t>תומא</a:t>
            </a:r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ואמיל חביבי הם מייסדים את אגודת הסטודנטים הערבים  שבין מטרותיה: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1. מתן שיעורים לילדים חסרי הסכלה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2. הפצת כרוזים במקומות עבודה על זכויות הפועלים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3. מעמד האישה בחיי היום יום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4. הוצאת עיתון לסטודנטים בשם "המחר".</a:t>
            </a:r>
          </a:p>
        </p:txBody>
      </p:sp>
    </p:spTree>
    <p:extLst>
      <p:ext uri="{BB962C8B-B14F-4D97-AF65-F5344CB8AC3E}">
        <p14:creationId xmlns:p14="http://schemas.microsoft.com/office/powerpoint/2010/main" val="101825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7470" y="1008403"/>
            <a:ext cx="5283819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</a:rPr>
              <a:t>מעמד האישה ותפקידה בחברה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3543" y="2136450"/>
            <a:ext cx="9264139" cy="267765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 1939 (בהיותו רק בין 17) הוא מפרסם בעיתון אגודה הסטודנטים "המחר"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קריאה לסטודנטיות ונשים צעירות להצטרף לאגודת הסטודנטים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ולתרום להעלאת המודעות לצדק ושוויון חברתי.</a:t>
            </a:r>
          </a:p>
          <a:p>
            <a:endParaRPr lang="he-IL" sz="2800" dirty="0">
              <a:solidFill>
                <a:srgbClr val="002060"/>
              </a:solidFill>
              <a:cs typeface="+mj-cs"/>
            </a:endParaRP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" כל מאבק לאומי או חברתי אינו שלם ללא השתתפות פעילה של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נשים. אני קורא לכן אחיותיי להצטרף לאגודה ולהיות חלק פעיל ממנה"</a:t>
            </a:r>
          </a:p>
        </p:txBody>
      </p:sp>
    </p:spTree>
    <p:extLst>
      <p:ext uri="{BB962C8B-B14F-4D97-AF65-F5344CB8AC3E}">
        <p14:creationId xmlns:p14="http://schemas.microsoft.com/office/powerpoint/2010/main" val="120876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mail.google.com/mail/u/0?ui=2&amp;ik=d349274068&amp;attid=0.1.1&amp;permmsgid=msg-f:1725555766866158759&amp;th=17f267d3dc2f24a7&amp;view=fimg&amp;fur=ip&amp;sz=s0-l75-ft&amp;attbid=ANGjdJ-jxJM50m0YxNgQfwX87njJyw2w4aaUjpe2lJrMtcFevFfpWT7DiZBffomDPLcztaKKJriEgrpF2esyCdvPyiB687ZPxxYOosHweUBM3U5qe4dSIg_SGu4VTSQ&amp;disp=em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73" y="769121"/>
            <a:ext cx="8186871" cy="602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3338" y="7937"/>
            <a:ext cx="382188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600" b="1" dirty="0">
                <a:solidFill>
                  <a:srgbClr val="002060"/>
                </a:solidFill>
              </a:rPr>
              <a:t>תעודת סיום - 1939</a:t>
            </a:r>
          </a:p>
        </p:txBody>
      </p:sp>
    </p:spTree>
    <p:extLst>
      <p:ext uri="{BB962C8B-B14F-4D97-AF65-F5344CB8AC3E}">
        <p14:creationId xmlns:p14="http://schemas.microsoft.com/office/powerpoint/2010/main" val="420867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65" y="922946"/>
            <a:ext cx="8787925" cy="6020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3955" y="153826"/>
            <a:ext cx="220124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600" b="1" dirty="0">
                <a:solidFill>
                  <a:srgbClr val="002060"/>
                </a:solidFill>
                <a:cs typeface="+mj-cs"/>
              </a:rPr>
              <a:t>מחזור 1939</a:t>
            </a:r>
          </a:p>
        </p:txBody>
      </p:sp>
      <p:sp>
        <p:nvSpPr>
          <p:cNvPr id="6" name="מלבן 5"/>
          <p:cNvSpPr/>
          <p:nvPr/>
        </p:nvSpPr>
        <p:spPr>
          <a:xfrm>
            <a:off x="6426437" y="3238856"/>
            <a:ext cx="623843" cy="726393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896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37392" y="290555"/>
            <a:ext cx="6022803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600" b="1" dirty="0">
                <a:solidFill>
                  <a:srgbClr val="002060"/>
                </a:solidFill>
                <a:cs typeface="+mj-cs"/>
              </a:rPr>
              <a:t>סיום לימודים בתיכון והחזרה לחיפה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81314" y="1539721"/>
            <a:ext cx="8065093" cy="212365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dirty="0">
                <a:solidFill>
                  <a:srgbClr val="002060"/>
                </a:solidFill>
                <a:cs typeface="+mj-cs"/>
              </a:rPr>
              <a:t>ב 1939 חזר לחיפה ומהר מאוד מושפע מהרעיון של סוציאליזם עולמי,</a:t>
            </a:r>
          </a:p>
          <a:p>
            <a:r>
              <a:rPr lang="he-IL" sz="2400" dirty="0">
                <a:solidFill>
                  <a:srgbClr val="002060"/>
                </a:solidFill>
                <a:cs typeface="+mj-cs"/>
              </a:rPr>
              <a:t>והתגברות מאבקי הפועלים בעולם, ומהפכת אוקטובר,הצטרף תאופיק טובי </a:t>
            </a:r>
          </a:p>
          <a:p>
            <a:r>
              <a:rPr lang="he-IL" sz="2400" dirty="0">
                <a:solidFill>
                  <a:srgbClr val="002060"/>
                </a:solidFill>
                <a:cs typeface="+mj-cs"/>
              </a:rPr>
              <a:t>ב 1940יחד עם חבריו אמיל תומא, אמיל חביבי ואחרים למפלגה הקומוניסטית</a:t>
            </a:r>
          </a:p>
          <a:p>
            <a:r>
              <a:rPr lang="he-IL" sz="2400" dirty="0">
                <a:solidFill>
                  <a:srgbClr val="002060"/>
                </a:solidFill>
                <a:cs typeface="+mj-cs"/>
              </a:rPr>
              <a:t>הפלסטינית (פק"פ)-פאלעסטינישע קומוניסטישע פרטיי</a:t>
            </a:r>
          </a:p>
          <a:p>
            <a:endParaRPr lang="he-IL" dirty="0"/>
          </a:p>
          <a:p>
            <a:r>
              <a:rPr lang="he-IL" dirty="0"/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15839" y="4144710"/>
            <a:ext cx="8392042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      </a:t>
            </a:r>
            <a:r>
              <a:rPr lang="he-IL" sz="2400" dirty="0">
                <a:solidFill>
                  <a:srgbClr val="002060"/>
                </a:solidFill>
                <a:cs typeface="+mj-cs"/>
              </a:rPr>
              <a:t>פק"פ נוסדה ב 1919</a:t>
            </a:r>
            <a:r>
              <a:rPr lang="he-IL" dirty="0">
                <a:cs typeface="+mj-cs"/>
              </a:rPr>
              <a:t>.</a:t>
            </a:r>
            <a:r>
              <a:rPr lang="he-IL" sz="2400" dirty="0">
                <a:solidFill>
                  <a:srgbClr val="002060"/>
                </a:solidFill>
                <a:cs typeface="+mj-cs"/>
              </a:rPr>
              <a:t>זו הייתה מפלגה יהודית-ערבית שכבר אז דגלה</a:t>
            </a:r>
          </a:p>
          <a:p>
            <a:r>
              <a:rPr lang="he-IL" sz="2400" dirty="0">
                <a:solidFill>
                  <a:srgbClr val="002060"/>
                </a:solidFill>
                <a:cs typeface="+mj-cs"/>
              </a:rPr>
              <a:t>     במאבק משותף יהודי-ערבי ועיקר פעילותה היה הגברת המודעות בקרב פועלי </a:t>
            </a:r>
          </a:p>
          <a:p>
            <a:r>
              <a:rPr lang="he-IL" sz="2400" dirty="0">
                <a:solidFill>
                  <a:srgbClr val="002060"/>
                </a:solidFill>
                <a:cs typeface="+mj-cs"/>
              </a:rPr>
              <a:t>    חברות הנפט, ובתי הזיקוק לזכויותיהם</a:t>
            </a:r>
          </a:p>
        </p:txBody>
      </p:sp>
    </p:spTree>
    <p:extLst>
      <p:ext uri="{BB962C8B-B14F-4D97-AF65-F5344CB8AC3E}">
        <p14:creationId xmlns:p14="http://schemas.microsoft.com/office/powerpoint/2010/main" val="1695661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81" y="2589376"/>
            <a:ext cx="5853869" cy="3572142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5490104" y="2956844"/>
            <a:ext cx="991311" cy="1384419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/>
          <p:cNvSpPr/>
          <p:nvPr/>
        </p:nvSpPr>
        <p:spPr>
          <a:xfrm>
            <a:off x="6481415" y="4087828"/>
            <a:ext cx="970127" cy="1253293"/>
          </a:xfrm>
          <a:prstGeom prst="rect">
            <a:avLst/>
          </a:prstGeom>
          <a:noFill/>
          <a:ln w="603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3571003" y="458891"/>
            <a:ext cx="5820824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ב 1940 יחד עם אמיל </a:t>
            </a:r>
            <a:r>
              <a:rPr lang="he-IL" sz="2400" b="1" dirty="0" err="1">
                <a:solidFill>
                  <a:srgbClr val="002060"/>
                </a:solidFill>
                <a:cs typeface="+mj-cs"/>
              </a:rPr>
              <a:t>תומא</a:t>
            </a:r>
            <a:r>
              <a:rPr lang="he-IL" sz="2400" b="1" dirty="0">
                <a:solidFill>
                  <a:srgbClr val="002060"/>
                </a:solidFill>
                <a:cs typeface="+mj-cs"/>
              </a:rPr>
              <a:t> ואחרים יסדו את מועדון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 "ניצוץ התקווה" שפעל בעיקר בין הפועלים בעיר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           (הרצאות, לימודי ערב, קרוא וכתוב</a:t>
            </a:r>
            <a:r>
              <a:rPr lang="he-I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660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3314" y="922946"/>
            <a:ext cx="2082622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הפילוג ב </a:t>
            </a:r>
            <a:r>
              <a:rPr lang="he-IL" sz="2800" b="1" dirty="0" err="1">
                <a:solidFill>
                  <a:srgbClr val="002060"/>
                </a:solidFill>
                <a:cs typeface="+mj-cs"/>
              </a:rPr>
              <a:t>פק"פ</a:t>
            </a:r>
            <a:endParaRPr lang="he-IL" sz="2800" b="1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68770" y="1905713"/>
            <a:ext cx="6069355" cy="193899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ב 1943 התרחש פילוג בתוך </a:t>
            </a:r>
            <a:r>
              <a:rPr lang="he-IL" sz="2400" b="1" dirty="0" err="1">
                <a:solidFill>
                  <a:srgbClr val="002060"/>
                </a:solidFill>
                <a:cs typeface="+mj-cs"/>
              </a:rPr>
              <a:t>פק"פ</a:t>
            </a:r>
            <a:r>
              <a:rPr lang="he-IL" sz="2400" b="1" dirty="0">
                <a:solidFill>
                  <a:srgbClr val="002060"/>
                </a:solidFill>
                <a:cs typeface="+mj-cs"/>
              </a:rPr>
              <a:t> וממנו פרשו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החברים הערבים שהקימו את "החזית לשחרור לאומי"</a:t>
            </a:r>
          </a:p>
          <a:p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נשארה אותה אידאולוגיה אך עיקר חילוקי הדעות היו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בדרך הפעולה בין האוכלוסייה היהודית והערבית</a:t>
            </a:r>
          </a:p>
        </p:txBody>
      </p:sp>
    </p:spTree>
    <p:extLst>
      <p:ext uri="{BB962C8B-B14F-4D97-AF65-F5344CB8AC3E}">
        <p14:creationId xmlns:p14="http://schemas.microsoft.com/office/powerpoint/2010/main" val="555907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9386" y="529839"/>
            <a:ext cx="690445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מדינת ישראל נוסדה באופן רשמי ב מאי-1948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33694" y="3179036"/>
            <a:ext cx="6045245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וכך התרחשה הטרגדיה של העם הערבי הפלסטיני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- פליטות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- אבל עם הקמתה של מדינת ישראל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חוקקו חוקים שהעצימו את הטרגדיה של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העם הערבי הפלסטיני כגון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- איסור חזרתם של הפליטים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- חוק נכסי נפקדים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9483" y="1618816"/>
            <a:ext cx="8079456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החזית לשחרור לאומי תמכה בהחלטת האום להקים שתי מדינות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אבל ההחלטה הזו לא התקבלה על ידי מדינות ערב שחבלו בהחלטת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החלוקה </a:t>
            </a:r>
          </a:p>
        </p:txBody>
      </p:sp>
    </p:spTree>
    <p:extLst>
      <p:ext uri="{BB962C8B-B14F-4D97-AF65-F5344CB8AC3E}">
        <p14:creationId xmlns:p14="http://schemas.microsoft.com/office/powerpoint/2010/main" val="282687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1.ynet.co.il/PicServer/060502/187688/t2_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93" y="1529696"/>
            <a:ext cx="4272323" cy="295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47566" y="820396"/>
            <a:ext cx="5808001" cy="18158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</a:rPr>
              <a:t>סבא גבריאל </a:t>
            </a:r>
            <a:r>
              <a:rPr lang="he-IL" sz="2800" dirty="0" err="1">
                <a:solidFill>
                  <a:srgbClr val="002060"/>
                </a:solidFill>
              </a:rPr>
              <a:t>תומא</a:t>
            </a:r>
            <a:r>
              <a:rPr lang="he-IL" sz="2800" dirty="0">
                <a:solidFill>
                  <a:srgbClr val="002060"/>
                </a:solidFill>
              </a:rPr>
              <a:t> התחתן עם מארי חורי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ונולדו להם 4 ילדים. סבא עסק בנדל"ן 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יחד עם אחיו </a:t>
            </a:r>
            <a:r>
              <a:rPr lang="he-IL" sz="2800" dirty="0" err="1">
                <a:solidFill>
                  <a:srgbClr val="002060"/>
                </a:solidFill>
              </a:rPr>
              <a:t>מיכאיל</a:t>
            </a:r>
            <a:r>
              <a:rPr lang="he-IL" sz="2800" dirty="0">
                <a:solidFill>
                  <a:srgbClr val="002060"/>
                </a:solidFill>
              </a:rPr>
              <a:t> </a:t>
            </a:r>
            <a:r>
              <a:rPr lang="he-IL" sz="2800" dirty="0" err="1">
                <a:solidFill>
                  <a:srgbClr val="002060"/>
                </a:solidFill>
              </a:rPr>
              <a:t>תומא</a:t>
            </a:r>
            <a:r>
              <a:rPr lang="he-IL" sz="2800" dirty="0">
                <a:solidFill>
                  <a:srgbClr val="002060"/>
                </a:solidFill>
              </a:rPr>
              <a:t> שהיה חבר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מועצת העיר ב 1939-1944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4793" y="820396"/>
            <a:ext cx="427232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</a:rPr>
              <a:t>בית </a:t>
            </a:r>
            <a:r>
              <a:rPr lang="he-IL" sz="2800" dirty="0" err="1">
                <a:solidFill>
                  <a:srgbClr val="002060"/>
                </a:solidFill>
              </a:rPr>
              <a:t>תומא</a:t>
            </a:r>
            <a:r>
              <a:rPr lang="he-IL" sz="2800" dirty="0">
                <a:solidFill>
                  <a:srgbClr val="002060"/>
                </a:solidFill>
              </a:rPr>
              <a:t> – סמטת הנביאים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18378" y="3059393"/>
            <a:ext cx="6231193" cy="224676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</a:rPr>
              <a:t>בסוף מרץ 1948 עבר גבריאל עם משפחתו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לביירות בתקווה שהדברים יירגעו ויוכל לחזור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לביתו. מהר מאוד העיר חיפה נפלה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וקמה מדינת ישראל והגבול נסגר</a:t>
            </a:r>
          </a:p>
          <a:p>
            <a:r>
              <a:rPr lang="he-IL" sz="2800" dirty="0">
                <a:solidFill>
                  <a:srgbClr val="002060"/>
                </a:solidFill>
              </a:rPr>
              <a:t> והם לא הורשו לחזור לביתם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7912" y="4672622"/>
            <a:ext cx="4924810" cy="193899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חוק נכסי נפקדים – חוקק ב 1950</a:t>
            </a:r>
          </a:p>
          <a:p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כל מי שעבר מחוץ לגבולות המדינה ב 1948</a:t>
            </a:r>
          </a:p>
          <a:p>
            <a:r>
              <a:rPr lang="he-IL" sz="2400" b="1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לא הורשה לחזור לביתו והנכס עבר להיות</a:t>
            </a:r>
          </a:p>
          <a:p>
            <a:r>
              <a:rPr lang="he-IL" sz="2400" b="1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 רכוש המדינה</a:t>
            </a:r>
          </a:p>
        </p:txBody>
      </p:sp>
    </p:spTree>
    <p:extLst>
      <p:ext uri="{BB962C8B-B14F-4D97-AF65-F5344CB8AC3E}">
        <p14:creationId xmlns:p14="http://schemas.microsoft.com/office/powerpoint/2010/main" val="168395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36" y="2338091"/>
            <a:ext cx="6107502" cy="4183811"/>
          </a:xfrm>
          <a:prstGeom prst="rect">
            <a:avLst/>
          </a:prstGeom>
        </p:spPr>
      </p:pic>
      <p:sp>
        <p:nvSpPr>
          <p:cNvPr id="2" name="אליפסה 1"/>
          <p:cNvSpPr/>
          <p:nvPr/>
        </p:nvSpPr>
        <p:spPr>
          <a:xfrm>
            <a:off x="4652831" y="4510028"/>
            <a:ext cx="914400" cy="962526"/>
          </a:xfrm>
          <a:prstGeom prst="ellipse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/>
          <p:cNvSpPr txBox="1"/>
          <p:nvPr/>
        </p:nvSpPr>
        <p:spPr>
          <a:xfrm>
            <a:off x="1955468" y="448575"/>
            <a:ext cx="9244840" cy="18158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תאופיק טובי היה מיוזמי האיחוד של הקומוניסטים היהודים וערבים</a:t>
            </a:r>
          </a:p>
          <a:p>
            <a:r>
              <a:rPr lang="he-IL" sz="2800" b="1" dirty="0" err="1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והוסדה</a:t>
            </a:r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 של המפלגה הקומוניסטית הישראלית (מק"י) ב אוקטובר 1948</a:t>
            </a:r>
          </a:p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הוא האמין ללא סייג שרק באחווה ושותפות יהודית ערבית, שני העמים </a:t>
            </a:r>
          </a:p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יוכלו לחיות ביחד ולבנות חברה שוויונית וצודקת</a:t>
            </a:r>
          </a:p>
        </p:txBody>
      </p:sp>
    </p:spTree>
    <p:extLst>
      <p:ext uri="{BB962C8B-B14F-4D97-AF65-F5344CB8AC3E}">
        <p14:creationId xmlns:p14="http://schemas.microsoft.com/office/powerpoint/2010/main" val="134117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4172" y="596159"/>
            <a:ext cx="3921330" cy="449353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600" b="1" dirty="0">
                <a:solidFill>
                  <a:srgbClr val="002060"/>
                </a:solidFill>
                <a:cs typeface="+mj-cs"/>
              </a:rPr>
              <a:t>תוכן:</a:t>
            </a:r>
          </a:p>
          <a:p>
            <a:endParaRPr lang="he-IL" sz="3600" b="1" dirty="0">
              <a:solidFill>
                <a:srgbClr val="002060"/>
              </a:solidFill>
              <a:cs typeface="+mj-cs"/>
            </a:endParaRPr>
          </a:p>
          <a:p>
            <a:endParaRPr lang="he-IL" dirty="0"/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שורשים בחיפה</a:t>
            </a:r>
          </a:p>
          <a:p>
            <a:endParaRPr lang="he-IL" sz="2800" b="1" dirty="0">
              <a:solidFill>
                <a:srgbClr val="002060"/>
              </a:solidFill>
              <a:cs typeface="+mj-cs"/>
            </a:endParaRP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לימודים בירושלים</a:t>
            </a:r>
          </a:p>
          <a:p>
            <a:endParaRPr lang="he-IL" sz="2800" b="1" dirty="0">
              <a:solidFill>
                <a:srgbClr val="002060"/>
              </a:solidFill>
              <a:cs typeface="+mj-cs"/>
            </a:endParaRP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הצטרפות לחיים הפוליטיים</a:t>
            </a:r>
          </a:p>
          <a:p>
            <a:endParaRPr lang="he-IL" sz="2800" b="1" dirty="0">
              <a:solidFill>
                <a:srgbClr val="002060"/>
              </a:solidFill>
              <a:cs typeface="+mj-cs"/>
            </a:endParaRP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41 שנה חברות בכנסת ישראל</a:t>
            </a:r>
          </a:p>
        </p:txBody>
      </p:sp>
    </p:spTree>
    <p:extLst>
      <p:ext uri="{BB962C8B-B14F-4D97-AF65-F5344CB8AC3E}">
        <p14:creationId xmlns:p14="http://schemas.microsoft.com/office/powerpoint/2010/main" val="3068066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72" y="213645"/>
            <a:ext cx="5243736" cy="63580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2267" y="1119500"/>
            <a:ext cx="4681090" cy="18158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 1948 נבחר תאופיק טובי כציר 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לאסיפה המכוננת של מדינת ישראל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שהכינה את הבחירות לכנסת ישראל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 הראשונה</a:t>
            </a:r>
          </a:p>
        </p:txBody>
      </p:sp>
      <p:pic>
        <p:nvPicPr>
          <p:cNvPr id="1030" name="Picture 6" descr="תופיק טובי, 19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09" y="3009366"/>
            <a:ext cx="23812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756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09" y="584318"/>
            <a:ext cx="9203821" cy="6214929"/>
          </a:xfrm>
          <a:prstGeom prst="rect">
            <a:avLst/>
          </a:prstGeom>
        </p:spPr>
      </p:pic>
      <p:sp>
        <p:nvSpPr>
          <p:cNvPr id="6" name="אליפסה 5"/>
          <p:cNvSpPr/>
          <p:nvPr/>
        </p:nvSpPr>
        <p:spPr>
          <a:xfrm>
            <a:off x="2546646" y="3422701"/>
            <a:ext cx="598205" cy="341832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Box 2"/>
          <p:cNvSpPr txBox="1"/>
          <p:nvPr/>
        </p:nvSpPr>
        <p:spPr>
          <a:xfrm>
            <a:off x="10446237" y="733172"/>
            <a:ext cx="184730" cy="73866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sz="2400" dirty="0">
              <a:cs typeface="+mj-cs"/>
            </a:endParaRPr>
          </a:p>
          <a:p>
            <a:endParaRPr lang="he-IL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68835" y="45709"/>
            <a:ext cx="6510117" cy="107721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ב 1949 נבחר תאופיק טובי לכנסת הראשונה</a:t>
            </a:r>
          </a:p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 יחד עם עוד 3 חברים מטעם מק"י</a:t>
            </a:r>
          </a:p>
        </p:txBody>
      </p:sp>
    </p:spTree>
    <p:extLst>
      <p:ext uri="{BB962C8B-B14F-4D97-AF65-F5344CB8AC3E}">
        <p14:creationId xmlns:p14="http://schemas.microsoft.com/office/powerpoint/2010/main" val="2030926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0/0b/Frumin_Assembly.JPG/800px-Frumin_Assembl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32" y="2785928"/>
            <a:ext cx="5023828" cy="39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מוזיאון הכנס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69" y="2785928"/>
            <a:ext cx="5067655" cy="392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4545" y="273465"/>
            <a:ext cx="6252096" cy="193899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המושב הראשון היה ב 14.2.49 והוא התקיים בבית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הסוכנות היהודית בירושלים, שם התקיימו כמה מושבים.</a:t>
            </a:r>
          </a:p>
          <a:p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בינואר 1950 עבר משכן הכנסת לבית </a:t>
            </a:r>
            <a:r>
              <a:rPr lang="he-IL" sz="2400" b="1" dirty="0" err="1">
                <a:solidFill>
                  <a:srgbClr val="002060"/>
                </a:solidFill>
                <a:cs typeface="+mj-cs"/>
              </a:rPr>
              <a:t>פרומין</a:t>
            </a:r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בירושלים ושם הוא נשאר עד 1959. </a:t>
            </a:r>
          </a:p>
        </p:txBody>
      </p:sp>
    </p:spTree>
    <p:extLst>
      <p:ext uri="{BB962C8B-B14F-4D97-AF65-F5344CB8AC3E}">
        <p14:creationId xmlns:p14="http://schemas.microsoft.com/office/powerpoint/2010/main" val="1823398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50766" y="726393"/>
            <a:ext cx="480612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הנאום הראשון בכנסת הראשונה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3738" y="1982624"/>
            <a:ext cx="6514475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 </a:t>
            </a:r>
            <a:r>
              <a:rPr lang="en-US" sz="2800" b="1" dirty="0">
                <a:solidFill>
                  <a:srgbClr val="002060"/>
                </a:solidFill>
                <a:cs typeface="+mj-cs"/>
              </a:rPr>
              <a:t> </a:t>
            </a:r>
            <a:r>
              <a:rPr lang="he-IL" sz="2800" b="1" dirty="0">
                <a:solidFill>
                  <a:srgbClr val="002060"/>
                </a:solidFill>
                <a:cs typeface="+mj-cs"/>
              </a:rPr>
              <a:t>9.3.1949 נאם תאופיק טובי לראשונה ואמר:</a:t>
            </a:r>
          </a:p>
          <a:p>
            <a:endParaRPr lang="he-IL" sz="2800" b="1" dirty="0">
              <a:solidFill>
                <a:srgbClr val="002060"/>
              </a:solidFill>
              <a:cs typeface="+mj-cs"/>
            </a:endParaRP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 " שלילת הזכויות של מיעוט לאומי מובילה לשלילת הדמוקרטיה והחופש של כל תושבי המדינה - אי אפשר לחלק את הדמוקרטיה והחופש"</a:t>
            </a:r>
          </a:p>
        </p:txBody>
      </p:sp>
    </p:spTree>
    <p:extLst>
      <p:ext uri="{BB962C8B-B14F-4D97-AF65-F5344CB8AC3E}">
        <p14:creationId xmlns:p14="http://schemas.microsoft.com/office/powerpoint/2010/main" val="2871948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51" y="256375"/>
            <a:ext cx="5686345" cy="62726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6592" y="957129"/>
            <a:ext cx="490528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 15.12.1949</a:t>
            </a:r>
            <a:r>
              <a:rPr lang="he-IL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096" y="1416302"/>
            <a:ext cx="5897768" cy="224676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פנה תאופיק טובי (חבר כנסת) למחלקת העלייה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בבקשה מיוחדת לאפשר לאולגה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תומא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 (ארוסתו)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לחזור לחיפה.  ב1950 הבקשה אושרה,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אולגה חזרה לחיפה והתחתנה עם תאופיק טובי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                 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וב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 1951 נולדתי אני.</a:t>
            </a:r>
          </a:p>
        </p:txBody>
      </p:sp>
    </p:spTree>
    <p:extLst>
      <p:ext uri="{BB962C8B-B14F-4D97-AF65-F5344CB8AC3E}">
        <p14:creationId xmlns:p14="http://schemas.microsoft.com/office/powerpoint/2010/main" val="313829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rackmancenter.com/wp-content/uploads/2018/05/Knesset_building_edit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5" y="1316052"/>
            <a:ext cx="8033046" cy="52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69283" y="546931"/>
            <a:ext cx="628249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טקס חנוכת המשכן החדש התקיים ב </a:t>
            </a:r>
            <a:r>
              <a:rPr lang="he-IL" sz="3200" b="1" dirty="0">
                <a:cs typeface="+mj-cs"/>
              </a:rPr>
              <a:t>1966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16949" y="1584632"/>
            <a:ext cx="3672800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בין השנים 1960 ועד 1966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ישיבות הכנסת התנהלו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במקומות שונים בירושלים</a:t>
            </a:r>
          </a:p>
        </p:txBody>
      </p:sp>
    </p:spTree>
    <p:extLst>
      <p:ext uri="{BB962C8B-B14F-4D97-AF65-F5344CB8AC3E}">
        <p14:creationId xmlns:p14="http://schemas.microsoft.com/office/powerpoint/2010/main" val="2320613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70561" y="3504496"/>
            <a:ext cx="223009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תאופיק טובי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  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181" y="3504496"/>
            <a:ext cx="198483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אולגה </a:t>
            </a:r>
            <a:r>
              <a:rPr lang="he-IL" sz="2800" b="1" dirty="0" err="1">
                <a:solidFill>
                  <a:srgbClr val="002060"/>
                </a:solidFill>
                <a:cs typeface="+mj-cs"/>
              </a:rPr>
              <a:t>תומא</a:t>
            </a:r>
            <a:r>
              <a:rPr lang="he-IL" sz="2800" b="1" dirty="0">
                <a:solidFill>
                  <a:srgbClr val="002060"/>
                </a:solidFill>
                <a:cs typeface="+mj-cs"/>
              </a:rPr>
              <a:t>   </a:t>
            </a:r>
            <a:endParaRPr lang="he-IL" sz="2800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9" name="מלבן 8"/>
          <p:cNvSpPr/>
          <p:nvPr/>
        </p:nvSpPr>
        <p:spPr>
          <a:xfrm>
            <a:off x="8514588" y="3581787"/>
            <a:ext cx="1914258" cy="46166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/>
          <p:cNvSpPr/>
          <p:nvPr/>
        </p:nvSpPr>
        <p:spPr>
          <a:xfrm>
            <a:off x="2428339" y="3593727"/>
            <a:ext cx="1711680" cy="461665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/>
          <p:cNvSpPr txBox="1"/>
          <p:nvPr/>
        </p:nvSpPr>
        <p:spPr>
          <a:xfrm>
            <a:off x="5467789" y="4851422"/>
            <a:ext cx="166744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אליאס טובי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66" y="2149855"/>
            <a:ext cx="3570495" cy="25793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51649" y="593193"/>
            <a:ext cx="3518912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נולדתי בבית ברחוב קיסריה 18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שם גרה כל המשפחה כולל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הדודים שלי וסבתי אליס טובי</a:t>
            </a:r>
          </a:p>
        </p:txBody>
      </p:sp>
    </p:spTree>
    <p:extLst>
      <p:ext uri="{BB962C8B-B14F-4D97-AF65-F5344CB8AC3E}">
        <p14:creationId xmlns:p14="http://schemas.microsoft.com/office/powerpoint/2010/main" val="1978615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3065" y="726392"/>
            <a:ext cx="5352748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הפעילות הפוליטית בין 1949-1976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8649" y="2298819"/>
            <a:ext cx="3842783" cy="156966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    מועצת השלום העולמי</a:t>
            </a:r>
          </a:p>
          <a:p>
            <a:endParaRPr lang="he-IL" sz="3200" b="1" dirty="0">
              <a:solidFill>
                <a:srgbClr val="002060"/>
              </a:solidFill>
              <a:cs typeface="+mj-cs"/>
            </a:endParaRPr>
          </a:p>
          <a:p>
            <a:endParaRPr lang="he-IL" sz="3200" b="1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4506" y="3649053"/>
            <a:ext cx="7826245" cy="166199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מועצת השלום העולמי נוסדה ב 1949אחרי סיום מלחמת העולם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ובה נציגים מיותר מ 50 מדינות. המטרות למנוע חימוש הרסני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           לשמור על אחוות עמים, נגד כל צורות הגזענות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60875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663" y="1546789"/>
            <a:ext cx="7161376" cy="40165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09461" y="358923"/>
            <a:ext cx="4790157" cy="107721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ועידת תנועת השלום הישראלית</a:t>
            </a:r>
          </a:p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            תל אביב - 1949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55187" y="5862416"/>
            <a:ext cx="956544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תאופיק טובי נואם, משמאלו מאירי יערי, בקצה הימני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פרופ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. שמואל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אייזנשטדט</a:t>
            </a:r>
            <a:endParaRPr lang="he-IL" sz="2800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682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1/1f/Fotothek_df_roe-neg_0006331_028_Delegation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28" y="760575"/>
            <a:ext cx="6886160" cy="481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71773" y="2307449"/>
            <a:ext cx="4472698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כנס מועצת השלום בברלין – 1952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תחת הסיסמה – ברלין תישאר אדמה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                 של שלום </a:t>
            </a:r>
          </a:p>
        </p:txBody>
      </p:sp>
    </p:spTree>
    <p:extLst>
      <p:ext uri="{BB962C8B-B14F-4D97-AF65-F5344CB8AC3E}">
        <p14:creationId xmlns:p14="http://schemas.microsoft.com/office/powerpoint/2010/main" val="142642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3711" y="200562"/>
            <a:ext cx="7282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 err="1">
                <a:cs typeface="+mj-cs"/>
              </a:rPr>
              <a:t>ג'בור</a:t>
            </a:r>
            <a:r>
              <a:rPr lang="he-IL" sz="2800" b="1" dirty="0">
                <a:cs typeface="+mj-cs"/>
              </a:rPr>
              <a:t> טובי (1800) הגיע לחיפה כנראה מאיזור בית לחם </a:t>
            </a:r>
            <a:endParaRPr lang="en-US" sz="2800" b="1" dirty="0">
              <a:cs typeface="+mj-cs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685408" y="753956"/>
            <a:ext cx="0" cy="61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79413" y="1321799"/>
            <a:ext cx="870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cs typeface="+mj-cs"/>
              </a:rPr>
              <a:t>    טנוס טובי                           יעקוב                      </a:t>
            </a:r>
            <a:r>
              <a:rPr lang="he-IL" sz="2400" b="1" dirty="0" err="1">
                <a:cs typeface="+mj-cs"/>
              </a:rPr>
              <a:t>תומא</a:t>
            </a:r>
            <a:r>
              <a:rPr lang="he-IL" sz="2400" b="1" dirty="0">
                <a:cs typeface="+mj-cs"/>
              </a:rPr>
              <a:t>                   דאווד</a:t>
            </a:r>
            <a:endParaRPr lang="en-US" sz="2400" b="1" dirty="0">
              <a:cs typeface="+mj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037823" y="2135866"/>
            <a:ext cx="12567" cy="30103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252520" y="2402080"/>
            <a:ext cx="10542" cy="5238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72525" y="1796922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cs typeface="+mj-cs"/>
              </a:rPr>
              <a:t>)</a:t>
            </a:r>
            <a:r>
              <a:rPr lang="he-IL" sz="2400" b="1" dirty="0">
                <a:cs typeface="+mj-cs"/>
              </a:rPr>
              <a:t>1836</a:t>
            </a:r>
            <a:r>
              <a:rPr lang="en-GB" sz="2400" b="1" dirty="0">
                <a:cs typeface="+mj-cs"/>
              </a:rPr>
              <a:t>(</a:t>
            </a:r>
            <a:endParaRPr lang="en-US" sz="2400" b="1" dirty="0">
              <a:cs typeface="+mj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66678" y="1711689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(1828)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430530" y="2896002"/>
            <a:ext cx="6813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 err="1">
                <a:cs typeface="+mj-cs"/>
              </a:rPr>
              <a:t>ג'והרה</a:t>
            </a:r>
            <a:r>
              <a:rPr lang="he-IL" sz="2400" b="1" dirty="0">
                <a:cs typeface="+mj-cs"/>
              </a:rPr>
              <a:t>   עפיפה   </a:t>
            </a:r>
            <a:r>
              <a:rPr lang="he-IL" sz="3200" b="1" dirty="0">
                <a:cs typeface="+mj-cs"/>
              </a:rPr>
              <a:t>אליאס טובי</a:t>
            </a:r>
            <a:r>
              <a:rPr lang="he-IL" sz="2400" b="1" dirty="0">
                <a:cs typeface="+mj-cs"/>
              </a:rPr>
              <a:t>   גרייס    </a:t>
            </a:r>
            <a:r>
              <a:rPr lang="he-IL" sz="2400" b="1" dirty="0" err="1">
                <a:cs typeface="+mj-cs"/>
              </a:rPr>
              <a:t>חג'לה</a:t>
            </a:r>
            <a:r>
              <a:rPr lang="he-IL" sz="2400" b="1" dirty="0">
                <a:cs typeface="+mj-cs"/>
              </a:rPr>
              <a:t>    </a:t>
            </a:r>
            <a:r>
              <a:rPr lang="he-IL" sz="2400" b="1" dirty="0" err="1">
                <a:cs typeface="+mj-cs"/>
              </a:rPr>
              <a:t>ג'לילה</a:t>
            </a:r>
            <a:r>
              <a:rPr lang="he-IL" sz="2400" b="1" dirty="0">
                <a:cs typeface="+mj-cs"/>
              </a:rPr>
              <a:t> </a:t>
            </a:r>
            <a:endParaRPr lang="en-US" sz="2400" b="1" dirty="0"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58084" y="2734026"/>
            <a:ext cx="3324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cs typeface="+mj-cs"/>
              </a:rPr>
              <a:t>חנא תומא</a:t>
            </a:r>
            <a:r>
              <a:rPr lang="he-IL" sz="2400" b="1" dirty="0">
                <a:cs typeface="+mj-cs"/>
              </a:rPr>
              <a:t>      אליאס תומא </a:t>
            </a:r>
            <a:endParaRPr lang="en-US" sz="2400" b="1" dirty="0">
              <a:cs typeface="+mj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29650" y="3421082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cs typeface="+mj-cs"/>
              </a:rPr>
              <a:t>1876 </a:t>
            </a:r>
            <a:r>
              <a:rPr lang="en-GB" sz="2400" b="1" dirty="0">
                <a:cs typeface="+mj-cs"/>
              </a:rPr>
              <a:t>-</a:t>
            </a:r>
            <a:r>
              <a:rPr lang="he-IL" sz="2400" b="1" dirty="0">
                <a:cs typeface="+mj-cs"/>
              </a:rPr>
              <a:t>1941</a:t>
            </a:r>
            <a:endParaRPr lang="en-US" sz="2400" b="1" dirty="0">
              <a:cs typeface="+mj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58738" y="3205910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1856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071522" y="3667575"/>
            <a:ext cx="0" cy="4514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252520" y="3969672"/>
            <a:ext cx="0" cy="611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8476" y="4060514"/>
            <a:ext cx="5622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/>
              <a:t>חנה     </a:t>
            </a:r>
            <a:r>
              <a:rPr lang="he-IL" sz="3200" b="1" dirty="0"/>
              <a:t>גבריאל תומא</a:t>
            </a:r>
            <a:r>
              <a:rPr lang="he-IL" sz="2400" b="1" dirty="0"/>
              <a:t>   </a:t>
            </a:r>
            <a:r>
              <a:rPr lang="he-IL" sz="2400" b="1" dirty="0" err="1"/>
              <a:t>מיכאיל</a:t>
            </a:r>
            <a:r>
              <a:rPr lang="he-IL" sz="2400" b="1" dirty="0"/>
              <a:t>  עפיפה 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302871" y="4581660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cs typeface="+mj-cs"/>
              </a:rPr>
              <a:t>1896-1956</a:t>
            </a:r>
            <a:endParaRPr lang="en-US" sz="2400" b="1" dirty="0">
              <a:cs typeface="+mj-c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062053" y="5149712"/>
            <a:ext cx="0" cy="4514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0699" y="5696765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חנא      אמיל תומא     אולגה תומא-טובי     עפאף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85662" y="4581660"/>
            <a:ext cx="4868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3200" b="1" dirty="0">
                <a:cs typeface="+mj-cs"/>
              </a:rPr>
              <a:t>תאופיק  </a:t>
            </a:r>
            <a:r>
              <a:rPr lang="he-IL" sz="2400" b="1" dirty="0">
                <a:cs typeface="+mj-cs"/>
              </a:rPr>
              <a:t>   מאי   שאפיק    </a:t>
            </a:r>
            <a:r>
              <a:rPr lang="he-IL" sz="2400" b="1" dirty="0" err="1">
                <a:cs typeface="+mj-cs"/>
              </a:rPr>
              <a:t>ג'ורג</a:t>
            </a:r>
            <a:r>
              <a:rPr lang="he-IL" sz="2400" b="1" dirty="0">
                <a:cs typeface="+mj-cs"/>
              </a:rPr>
              <a:t>    מאגי</a:t>
            </a:r>
            <a:endParaRPr lang="en-US" sz="2400" b="1" dirty="0"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52196" y="5105058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cs typeface="+mj-cs"/>
              </a:rPr>
              <a:t>1922-2011</a:t>
            </a:r>
            <a:endParaRPr lang="en-US" sz="2400" b="1" dirty="0"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7931" y="612413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 b="1" dirty="0">
                <a:cs typeface="+mj-cs"/>
              </a:rPr>
              <a:t>1923-2016</a:t>
            </a:r>
            <a:endParaRPr lang="en-US" sz="2000" b="1" dirty="0"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7823" y="6089829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 b="1" dirty="0">
                <a:cs typeface="+mj-cs"/>
              </a:rPr>
              <a:t>1918-1985</a:t>
            </a:r>
            <a:endParaRPr lang="en-US" sz="2000" b="1" dirty="0"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501267" y="2924219"/>
            <a:ext cx="1844060" cy="935630"/>
          </a:xfrm>
          <a:prstGeom prst="rect">
            <a:avLst/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74833" y="4093664"/>
            <a:ext cx="2344841" cy="9144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52195" y="4645289"/>
            <a:ext cx="1500733" cy="892386"/>
          </a:xfrm>
          <a:prstGeom prst="rect">
            <a:avLst/>
          </a:prstGeom>
          <a:noFill/>
          <a:ln w="698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86070" y="5696765"/>
            <a:ext cx="2035531" cy="914400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אליפסה 2"/>
          <p:cNvSpPr/>
          <p:nvPr/>
        </p:nvSpPr>
        <p:spPr>
          <a:xfrm>
            <a:off x="3393477" y="2635968"/>
            <a:ext cx="1554537" cy="10568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/>
          <p:cNvSpPr/>
          <p:nvPr/>
        </p:nvSpPr>
        <p:spPr>
          <a:xfrm>
            <a:off x="8629650" y="1150873"/>
            <a:ext cx="1266825" cy="121142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6717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3952" y="256374"/>
            <a:ext cx="8493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ב 1950 נבחר להיות חבר בנשיאות מועצת השלום העולמי</a:t>
            </a:r>
            <a:endParaRPr lang="en-US" sz="3200" b="1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1838" y="1388114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פעם בשנה, נציגים של הרבה מדינות התכנסו למען מאבק לשלום עולמי, נגד חימוש, נגד גזענות ולמען אחוות עמים</a:t>
            </a:r>
            <a:endParaRPr lang="en-US" sz="2800" b="1" dirty="0">
              <a:solidFill>
                <a:srgbClr val="002060"/>
              </a:solidFill>
              <a:cs typeface="+mj-cs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9" y="1281868"/>
            <a:ext cx="4896739" cy="54607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5617" y="4234650"/>
            <a:ext cx="5072221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אבא נואם באחד הכנסים בשנות השמונים</a:t>
            </a:r>
          </a:p>
        </p:txBody>
      </p:sp>
    </p:spTree>
    <p:extLst>
      <p:ext uri="{BB962C8B-B14F-4D97-AF65-F5344CB8AC3E}">
        <p14:creationId xmlns:p14="http://schemas.microsoft.com/office/powerpoint/2010/main" val="2985085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5750" y="1512605"/>
            <a:ext cx="4062395" cy="243143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המאבק נגד הממשל הצבאי</a:t>
            </a:r>
          </a:p>
          <a:p>
            <a:endParaRPr lang="he-IL" sz="3200" b="1" dirty="0">
              <a:solidFill>
                <a:srgbClr val="002060"/>
              </a:solidFill>
              <a:cs typeface="+mj-cs"/>
            </a:endParaRPr>
          </a:p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    הטבח בכפר קאסם</a:t>
            </a:r>
          </a:p>
          <a:p>
            <a:endParaRPr lang="he-IL" sz="2800" b="1" dirty="0">
              <a:solidFill>
                <a:srgbClr val="002060"/>
              </a:solidFill>
              <a:cs typeface="+mj-cs"/>
            </a:endParaRPr>
          </a:p>
          <a:p>
            <a:endParaRPr lang="he-IL" sz="2800" b="1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5300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זו הייתה תקופה אפלה&amp;amp;quot;: 50 שנה לסיום הממשל הצבאי על ערביי ישראל | חדשות מערי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51" y="1449328"/>
            <a:ext cx="7024643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57379" y="401653"/>
            <a:ext cx="606608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הממשל הצבאי נמשך מ 1948 ועד 1966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21333" y="3185947"/>
            <a:ext cx="3866764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ההכרזה על תחילתו של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הממשל הצבאי באום </a:t>
            </a:r>
            <a:r>
              <a:rPr lang="he-IL" sz="2800" b="1" dirty="0" err="1">
                <a:solidFill>
                  <a:srgbClr val="002060"/>
                </a:solidFill>
                <a:cs typeface="+mj-cs"/>
              </a:rPr>
              <a:t>אלפחם</a:t>
            </a:r>
            <a:endParaRPr lang="he-IL" sz="2800" b="1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669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מה למדנו מהממשל הצבאי על מדיניות ישראל בשטחים? - הסדנה להיסטוריה חברתית -  הארץ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78" y="1991170"/>
            <a:ext cx="6165628" cy="458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הממשל הצבאי בישראל 1966-19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60" y="1991170"/>
            <a:ext cx="5694347" cy="458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20134" y="461472"/>
            <a:ext cx="6607899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2800" b="1" dirty="0">
                <a:solidFill>
                  <a:srgbClr val="002060"/>
                </a:solidFill>
                <a:cs typeface="+mj-cs"/>
              </a:rPr>
              <a:t>הממשל הצבאי נמשך הרבה שנים מעבר לכל הגיון </a:t>
            </a:r>
          </a:p>
          <a:p>
            <a:pPr algn="ctr"/>
            <a:r>
              <a:rPr lang="he-IL" sz="2800" b="1" dirty="0">
                <a:solidFill>
                  <a:srgbClr val="002060"/>
                </a:solidFill>
                <a:cs typeface="+mj-cs"/>
              </a:rPr>
              <a:t>מדניות של דיכוי והפחדה</a:t>
            </a:r>
          </a:p>
          <a:p>
            <a:pPr algn="ctr"/>
            <a:r>
              <a:rPr lang="he-IL" sz="2800" b="1" dirty="0">
                <a:solidFill>
                  <a:srgbClr val="002060"/>
                </a:solidFill>
                <a:cs typeface="+mj-cs"/>
              </a:rPr>
              <a:t>אי יכולת להתנועע בחופשיות ממקום למקום</a:t>
            </a:r>
          </a:p>
        </p:txBody>
      </p:sp>
    </p:spTree>
    <p:extLst>
      <p:ext uri="{BB962C8B-B14F-4D97-AF65-F5344CB8AC3E}">
        <p14:creationId xmlns:p14="http://schemas.microsoft.com/office/powerpoint/2010/main" val="1688407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5866" y="1020610"/>
            <a:ext cx="8454622" cy="526297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" ב 30.12.51 הובאו לפני בית הדין הצבאי בכפר טייבה שבמשולש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קבוצת ילדים בגיל 9-12 באשמת נסיעה לנתניה בלא רישיון. </a:t>
            </a:r>
          </a:p>
          <a:p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הילדים נסעו לקנות מצרכי מזון שהיו חסרים בכפר.  השופט חייב 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בפסק דינו שהמשפחה תשלם 15 לירות קנס או חודש מאסר של אחד ההורים.</a:t>
            </a:r>
          </a:p>
          <a:p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אביו של אחד הילדים שהיה אז מובטל, הצהיר שהוא ילך במקום בנו לכלא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אבל השופט אמר שאם לא ישולם הסכום אז הוא ישלח את האימא לכלא.</a:t>
            </a:r>
          </a:p>
          <a:p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הכפר התגייס, אספו את הסכום והוא שולם במלואו.</a:t>
            </a:r>
          </a:p>
          <a:p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</a:rPr>
              <a:t>ב 20.03.52 – הגיש ח"כ תאופיק טובי שאלתה לשר המשפטים: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35272" y="215400"/>
            <a:ext cx="705193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המאבק נגד הממשל היה גם בכנסת וגם ברחובות</a:t>
            </a:r>
          </a:p>
        </p:txBody>
      </p:sp>
    </p:spTree>
    <p:extLst>
      <p:ext uri="{BB962C8B-B14F-4D97-AF65-F5344CB8AC3E}">
        <p14:creationId xmlns:p14="http://schemas.microsoft.com/office/powerpoint/2010/main" val="1742978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02812" y="247828"/>
            <a:ext cx="8108374" cy="603242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טובי שאל את שר המשפטים:</a:t>
            </a:r>
          </a:p>
          <a:p>
            <a:endParaRPr lang="he-IL" dirty="0"/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"האם פסקי דין אלה ו העונשין שנגזרו הם אכן חוקיים ?.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הטרם הגיע הזמן להעמיד נאשמים כנ"ל בפני בית דין אזרחי ולא צבאי?"</a:t>
            </a:r>
          </a:p>
          <a:p>
            <a:endParaRPr lang="he-IL" dirty="0"/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תשובתו של שר המשפטים:</a:t>
            </a:r>
          </a:p>
          <a:p>
            <a:endParaRPr lang="he-IL" dirty="0"/>
          </a:p>
          <a:p>
            <a:r>
              <a:rPr lang="he-IL" sz="2800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א. ניתן לערער לבית משפט צבאי גבוהה יותר.</a:t>
            </a:r>
          </a:p>
          <a:p>
            <a:r>
              <a:rPr lang="he-IL" sz="2800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ב. עוד טרם הגיע הזמן לבטל את השיפוט הצבאי </a:t>
            </a:r>
          </a:p>
          <a:p>
            <a:r>
              <a:rPr lang="he-IL" sz="2800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באזורים הנמצאים תחת ממשל צבאי.</a:t>
            </a:r>
          </a:p>
          <a:p>
            <a:endParaRPr lang="he-IL" sz="2800" dirty="0">
              <a:solidFill>
                <a:srgbClr val="002060"/>
              </a:solidFill>
              <a:latin typeface="Comic Sans MS" panose="030F0702030302020204" pitchFamily="66" charset="0"/>
              <a:cs typeface="+mj-cs"/>
            </a:endParaRPr>
          </a:p>
          <a:p>
            <a:r>
              <a:rPr lang="he-IL" sz="2800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טובי לא הפסיק להגיש שאילתות בנושאים</a:t>
            </a:r>
          </a:p>
          <a:p>
            <a:r>
              <a:rPr lang="he-IL" sz="2800" dirty="0">
                <a:solidFill>
                  <a:srgbClr val="002060"/>
                </a:solidFill>
                <a:latin typeface="Comic Sans MS" panose="030F0702030302020204" pitchFamily="66" charset="0"/>
                <a:cs typeface="+mj-cs"/>
              </a:rPr>
              <a:t> הקשורים לאזרחים והממשל הצבאי</a:t>
            </a:r>
          </a:p>
          <a:p>
            <a:endParaRPr lang="he-IL" sz="2800" dirty="0">
              <a:cs typeface="+mj-cs"/>
            </a:endParaRPr>
          </a:p>
          <a:p>
            <a:r>
              <a:rPr lang="he-IL" sz="2800" dirty="0">
                <a:cs typeface="+mj-cs"/>
              </a:rPr>
              <a:t>               </a:t>
            </a:r>
            <a:r>
              <a:rPr lang="he-IL" sz="3200" b="1" dirty="0">
                <a:solidFill>
                  <a:srgbClr val="002060"/>
                </a:solidFill>
                <a:cs typeface="+mj-cs"/>
              </a:rPr>
              <a:t>הממשל הצבאי בוטל רק ב 1966 </a:t>
            </a:r>
          </a:p>
        </p:txBody>
      </p:sp>
    </p:spTree>
    <p:extLst>
      <p:ext uri="{BB962C8B-B14F-4D97-AF65-F5344CB8AC3E}">
        <p14:creationId xmlns:p14="http://schemas.microsoft.com/office/powerpoint/2010/main" val="500555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8487" y="94005"/>
            <a:ext cx="295465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600" b="1" dirty="0">
                <a:solidFill>
                  <a:srgbClr val="002060"/>
                </a:solidFill>
                <a:cs typeface="+mj-cs"/>
              </a:rPr>
              <a:t>פרשת כפר קאסם</a:t>
            </a:r>
          </a:p>
        </p:txBody>
      </p:sp>
      <p:pic>
        <p:nvPicPr>
          <p:cNvPr id="1032" name="Picture 8" descr="ממשל צבאי ואלים. חיילי צה&quot;ל בפאתי כפר קאסם ב-1949 (צילום: לשכת העיתונות הממשלתית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019" y="740336"/>
            <a:ext cx="3983586" cy="337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4461" y="4192835"/>
            <a:ext cx="8273419" cy="267765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 1956 כתר הצבא את הכפר. בשעות הערב כאשר חזרו פועלים,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נשים, וילדים לכפר, ובטענה שהם הפרו את העוצר נורו למוות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49 תושבים בדם קר. כעבור יומיים כאשר השמועה הגיעה לאוזניו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של תאופיק טובי הוא הסתנן לכפר שהיה בעוצר מוחלט ותוך סיכון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חייו, הוא אסף עובדות, ופרסם את מסמך טובי בכמה שפות וכך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התפרסמה העובדה על הטבח הזה </a:t>
            </a:r>
          </a:p>
        </p:txBody>
      </p:sp>
    </p:spTree>
    <p:extLst>
      <p:ext uri="{BB962C8B-B14F-4D97-AF65-F5344CB8AC3E}">
        <p14:creationId xmlns:p14="http://schemas.microsoft.com/office/powerpoint/2010/main" val="1222504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050" y="1219027"/>
            <a:ext cx="5913690" cy="28231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1169" y="205099"/>
            <a:ext cx="6221575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במשך הרבה שנים ציין תאופיק טובי יחד עם חברו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לדרך מאיר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וילנר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 את יום הזיכרון לטבח זה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9460" y="4221622"/>
            <a:ext cx="9294597" cy="224676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שמו של תאופיק טובי ושל כפר קאסם הפכו להיות תאומים סיאמיים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שאין להפרידם. ביום השנה לפטירתו אמר ראש עיריית כפר קאסם</a:t>
            </a:r>
          </a:p>
          <a:p>
            <a:endParaRPr lang="he-IL" sz="2800" dirty="0">
              <a:solidFill>
                <a:srgbClr val="002060"/>
              </a:solidFill>
              <a:cs typeface="+mj-cs"/>
            </a:endParaRP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"ב 1956 הסתנן תאופיק לכפר והערים על מחסומי הצבא. היום כל הנכנס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לעיר עובר ברחוב תאופיק טובי שהוא אחד הכניסות הראשיות לעיר"</a:t>
            </a:r>
          </a:p>
        </p:txBody>
      </p:sp>
    </p:spTree>
    <p:extLst>
      <p:ext uri="{BB962C8B-B14F-4D97-AF65-F5344CB8AC3E}">
        <p14:creationId xmlns:p14="http://schemas.microsoft.com/office/powerpoint/2010/main" val="416883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45437" y="230737"/>
            <a:ext cx="4314001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תאופיק טובי פעל למען ההשכלה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הגבוהה של האוכלוסייה הערבית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3438" y="1408932"/>
            <a:ext cx="7696339" cy="224676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עד 1965 פעלה הממשלה על פי העיקרון שקבע בן גוריון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והיועץ לענייני ערבים אז – אורי לוברני שהצהיר באופן גלוי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" </a:t>
            </a:r>
            <a:r>
              <a:rPr lang="he-IL" sz="2800" b="1" dirty="0">
                <a:solidFill>
                  <a:srgbClr val="002060"/>
                </a:solidFill>
                <a:cs typeface="+mj-cs"/>
              </a:rPr>
              <a:t>היה יותר קל לשלוט ולנהל את ענייני האוכלוסייה הערבית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 לולה נשארו חוטבי עצים ולא שלחו את ילדיהם למוסדות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ההשכלה הגבוהה. אך עניין זה לצערי לא הולך לפי רצוננו"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3208" y="3905425"/>
            <a:ext cx="9143850" cy="224676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בתגובה למדניות זו יזם תאופיק טובי את שליחת מאות הצעירים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ללימודים במזרח אירופה ועד סוף שנות ה 70 של המאה הקודמת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חזרו לארץ מאות רופאים, ומהנדסים ששינו את פני החברה הערבית בארץ.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הדבר שינה בהחלט את מדניות הממשלה בדבר ההשכלה הגבוהה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של ערביי ישראל. </a:t>
            </a:r>
          </a:p>
        </p:txBody>
      </p:sp>
    </p:spTree>
    <p:extLst>
      <p:ext uri="{BB962C8B-B14F-4D97-AF65-F5344CB8AC3E}">
        <p14:creationId xmlns:p14="http://schemas.microsoft.com/office/powerpoint/2010/main" val="358307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7270" y="1418603"/>
            <a:ext cx="4187428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המאבק נגד הפקעת האדמות</a:t>
            </a:r>
          </a:p>
          <a:p>
            <a:endParaRPr lang="he-IL" sz="2800" b="1" dirty="0">
              <a:solidFill>
                <a:srgbClr val="002060"/>
              </a:solidFill>
              <a:cs typeface="+mj-cs"/>
            </a:endParaRPr>
          </a:p>
          <a:p>
            <a:endParaRPr lang="he-IL" sz="3200" b="1" dirty="0">
              <a:solidFill>
                <a:srgbClr val="002060"/>
              </a:solidFill>
              <a:cs typeface="+mj-cs"/>
            </a:endParaRPr>
          </a:p>
          <a:p>
            <a:endParaRPr lang="he-IL" sz="3200" b="1" dirty="0">
              <a:solidFill>
                <a:srgbClr val="002060"/>
              </a:solidFill>
              <a:cs typeface="+mj-cs"/>
            </a:endParaRPr>
          </a:p>
          <a:p>
            <a:endParaRPr lang="he-IL" sz="3200" b="1" dirty="0">
              <a:solidFill>
                <a:srgbClr val="002060"/>
              </a:solidFill>
              <a:cs typeface="+mj-cs"/>
            </a:endParaRPr>
          </a:p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           יום האדמה</a:t>
            </a:r>
          </a:p>
          <a:p>
            <a:endParaRPr lang="he-IL" sz="32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781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48075" y="333375"/>
            <a:ext cx="507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cs typeface="+mj-cs"/>
              </a:rPr>
              <a:t>חביב אברהים נשאשבי מכפר אעבלין (1795)</a:t>
            </a:r>
            <a:endParaRPr lang="en-US" sz="2400" b="1" dirty="0">
              <a:cs typeface="+mj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185789" y="683945"/>
            <a:ext cx="0" cy="576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9588" y="1286317"/>
            <a:ext cx="5674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e-IL" sz="2400" b="1" dirty="0">
                <a:cs typeface="+mj-cs"/>
              </a:rPr>
              <a:t>אליאס נשאשבי (חורי) (1820-1885)</a:t>
            </a:r>
          </a:p>
          <a:p>
            <a:pPr algn="r"/>
            <a:r>
              <a:rPr lang="he-IL" sz="2400" b="1" dirty="0">
                <a:cs typeface="+mj-cs"/>
              </a:rPr>
              <a:t>התמנה לכומר הראשון של הכנסייה האורתודוקסית</a:t>
            </a:r>
          </a:p>
          <a:p>
            <a:pPr algn="r"/>
            <a:r>
              <a:rPr lang="he-IL" sz="2400" b="1" dirty="0">
                <a:cs typeface="+mj-cs"/>
              </a:rPr>
              <a:t> היוונית שנבנתה בעיר התחתית ב 1847</a:t>
            </a:r>
            <a:endParaRPr lang="en-US" sz="2400" b="1" dirty="0">
              <a:cs typeface="+mj-c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216706" y="2492706"/>
            <a:ext cx="5461" cy="501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12694" y="2953762"/>
            <a:ext cx="3300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cs typeface="+mj-cs"/>
              </a:rPr>
              <a:t>סמעאן            </a:t>
            </a:r>
            <a:r>
              <a:rPr lang="he-IL" sz="3200" b="1" dirty="0">
                <a:cs typeface="+mj-cs"/>
              </a:rPr>
              <a:t>חביב חורי</a:t>
            </a:r>
            <a:endParaRPr lang="en-US" sz="2400" b="1" dirty="0"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16648" y="3410919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>
                <a:cs typeface="+mj-cs"/>
              </a:rPr>
              <a:t>1855-1920</a:t>
            </a:r>
            <a:endParaRPr lang="en-US" sz="2400" b="1" dirty="0">
              <a:cs typeface="+mj-cs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185789" y="4102959"/>
            <a:ext cx="0" cy="5765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67517" y="4705331"/>
            <a:ext cx="7370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400" b="1" dirty="0" err="1">
                <a:cs typeface="+mj-cs"/>
              </a:rPr>
              <a:t>ג'ורג</a:t>
            </a:r>
            <a:r>
              <a:rPr lang="he-IL" sz="2400" b="1" dirty="0">
                <a:cs typeface="+mj-cs"/>
              </a:rPr>
              <a:t>        סאבא         </a:t>
            </a:r>
            <a:r>
              <a:rPr lang="he-IL" sz="2800" b="1" dirty="0">
                <a:cs typeface="+mj-cs"/>
              </a:rPr>
              <a:t>מארי        אליס </a:t>
            </a:r>
            <a:r>
              <a:rPr lang="he-IL" sz="2400" b="1" dirty="0">
                <a:cs typeface="+mj-cs"/>
              </a:rPr>
              <a:t>        </a:t>
            </a:r>
            <a:r>
              <a:rPr lang="he-IL" sz="2400" b="1" dirty="0" err="1">
                <a:cs typeface="+mj-cs"/>
              </a:rPr>
              <a:t>הנאא</a:t>
            </a:r>
            <a:r>
              <a:rPr lang="he-IL" sz="2400" b="1" dirty="0">
                <a:cs typeface="+mj-cs"/>
              </a:rPr>
              <a:t>           </a:t>
            </a:r>
            <a:r>
              <a:rPr lang="he-IL" sz="2400" b="1" dirty="0" err="1">
                <a:cs typeface="+mj-cs"/>
              </a:rPr>
              <a:t>נג'לה</a:t>
            </a:r>
            <a:endParaRPr lang="en-US" sz="2400" b="1" dirty="0">
              <a:cs typeface="+mj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93377" y="5202739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000" b="1" dirty="0">
                <a:cs typeface="+mj-cs"/>
              </a:rPr>
              <a:t>1900-1986</a:t>
            </a:r>
            <a:endParaRPr lang="en-US" sz="2000" b="1" dirty="0"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41537" y="5232127"/>
            <a:ext cx="1359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1904 -1987</a:t>
            </a:r>
            <a:endParaRPr lang="en-US" sz="2000" b="1" dirty="0"/>
          </a:p>
        </p:txBody>
      </p:sp>
      <p:sp>
        <p:nvSpPr>
          <p:cNvPr id="25" name="Rectangle 24"/>
          <p:cNvSpPr/>
          <p:nvPr/>
        </p:nvSpPr>
        <p:spPr>
          <a:xfrm>
            <a:off x="5172075" y="3073405"/>
            <a:ext cx="2019300" cy="914400"/>
          </a:xfrm>
          <a:prstGeom prst="rect">
            <a:avLst/>
          </a:prstGeom>
          <a:noFill/>
          <a:ln w="698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879649" y="4679519"/>
            <a:ext cx="1421556" cy="1140982"/>
          </a:xfrm>
          <a:prstGeom prst="ellipse">
            <a:avLst/>
          </a:pr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01205" y="4679519"/>
            <a:ext cx="1387719" cy="1140982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59" y="2490222"/>
            <a:ext cx="2001272" cy="22532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3060" y="3226253"/>
            <a:ext cx="91563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err="1"/>
              <a:t>ג'רייס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580999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1061" y="170517"/>
            <a:ext cx="3743332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יום האדמה 30.03.1976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64992" y="282786"/>
            <a:ext cx="9830000" cy="224676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sz="2800" dirty="0">
              <a:solidFill>
                <a:srgbClr val="002060"/>
              </a:solidFill>
              <a:cs typeface="+mj-cs"/>
            </a:endParaRP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באותו יום הכריזה האוכלוסייה הערבית בישראל יום שביתה כללי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בכפרים, סכנין, עראבה, ואחרים נגד המשך המדיניות של הפקעת אדמות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פרטיות של האוכלוסייה הערבית. השביתה הייתה שקטה, אבל הסתיימה בכניסת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כוחות צה"ל לכפרים. באותו יום נהרגו בדם קר 6 אזרחים.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92105" y="5394615"/>
            <a:ext cx="18473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sz="2800" dirty="0">
              <a:solidFill>
                <a:srgbClr val="002060"/>
              </a:solidFill>
              <a:cs typeface="+mj-cs"/>
            </a:endParaRPr>
          </a:p>
          <a:p>
            <a:endParaRPr lang="he-IL" sz="2800" dirty="0">
              <a:solidFill>
                <a:srgbClr val="002060"/>
              </a:solidFill>
              <a:cs typeface="+mj-cs"/>
            </a:endParaRPr>
          </a:p>
        </p:txBody>
      </p:sp>
      <p:pic>
        <p:nvPicPr>
          <p:cNvPr id="5" name="Picture 2" descr="الصف الرابع כיתה ד' - لغة وحضارة שפה ותרב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783" y="2875353"/>
            <a:ext cx="5819687" cy="37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העולם הזה - גליון 2014 - 6 באפריל 1976 - עמוד 19 | מבינים דק נוס! ערכים מכינים רק את שפת / /י י כוח ...אי־אפשר לדבר אליהם בהיגיון או בשפת התבונה ...הם אספסוף ש לא יהיה לעולם לעם ...כולם צבועים. הם יחייכו ל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35" y="2529555"/>
            <a:ext cx="3970958" cy="425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323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4428" y="3067939"/>
            <a:ext cx="10580204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"ראש הממשלה ושר המשטרה, אתם תישאו באחריות לעתיד היחסים עם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 האוכלוסייה הערבית. פעלנו ונמשיך לפעול בכל מאודנו לטפח אחווה אמתית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יהודית-ערבית, על בסיס יחסי אחים ושוויון זכויות, ולא על בסיס שלילת זכויות ולא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על בסיס של טבח אחרי טבח, מכפר קאסם ועד היום הזה. החלטתם לשבור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 את האוכלוסייה הערבית שלא יהיה לה קול למחות על העוולות אשר נעשות כלפיה,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 שלא תעז עוד להשמיע את קול מחאתה נגד הפקעת אדמות. אבל לא תצליחו.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הוא סיים את נאומו: </a:t>
            </a:r>
            <a:r>
              <a:rPr lang="he-IL" sz="2800" b="1" dirty="0">
                <a:solidFill>
                  <a:srgbClr val="002060"/>
                </a:solidFill>
                <a:cs typeface="+mj-cs"/>
              </a:rPr>
              <a:t>"תנו לאוכלוסייה הערבית להרגיש שהיא חלק מהמדינה הזאת"</a:t>
            </a:r>
          </a:p>
          <a:p>
            <a:endParaRPr lang="he-IL" sz="2800" dirty="0">
              <a:solidFill>
                <a:srgbClr val="002060"/>
              </a:solidFill>
              <a:cs typeface="+mj-cs"/>
            </a:endParaRPr>
          </a:p>
        </p:txBody>
      </p:sp>
      <p:pic>
        <p:nvPicPr>
          <p:cNvPr id="1026" name="Picture 2" descr="תאופיק טובי - Tauʻolunga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2" y="188007"/>
            <a:ext cx="4264352" cy="266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84164" y="883625"/>
            <a:ext cx="53271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למחרת היום</a:t>
            </a:r>
            <a:r>
              <a:rPr lang="en-US" sz="2800" b="1" dirty="0">
                <a:solidFill>
                  <a:srgbClr val="002060"/>
                </a:solidFill>
                <a:cs typeface="+mj-cs"/>
              </a:rPr>
              <a:t> </a:t>
            </a:r>
            <a:r>
              <a:rPr lang="he-IL" sz="2800" b="1" dirty="0">
                <a:solidFill>
                  <a:srgbClr val="002060"/>
                </a:solidFill>
                <a:cs typeface="+mj-cs"/>
              </a:rPr>
              <a:t>31.3.76</a:t>
            </a:r>
          </a:p>
          <a:p>
            <a:r>
              <a:rPr lang="he-IL" sz="2800" b="1" dirty="0">
                <a:solidFill>
                  <a:srgbClr val="002060"/>
                </a:solidFill>
              </a:rPr>
              <a:t>נאם תאופיק טובי מעל במת הכנסת:</a:t>
            </a:r>
          </a:p>
          <a:p>
            <a:endParaRPr lang="en-US" sz="2800" b="1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2587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c/ca/PikiWiki_Israel_17578_Architecture_of_Isra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717" y="2521009"/>
            <a:ext cx="5430851" cy="41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26961" y="738376"/>
            <a:ext cx="4338047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האנדרטה לזכר חללי יום האדמה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בסכנין. הוקמה ותוכננה על ידי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האמנים עבד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עאבדי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 וגרשון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קניספל</a:t>
            </a:r>
            <a:endParaRPr lang="he-IL" sz="2800" dirty="0">
              <a:solidFill>
                <a:srgbClr val="002060"/>
              </a:solidFill>
              <a:cs typeface="+mj-cs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13" y="2521009"/>
            <a:ext cx="6097083" cy="41276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1625" y="818854"/>
            <a:ext cx="415325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יום האדמה מצוין כל שנה ב 30.3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2392" y="1248070"/>
            <a:ext cx="4777269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תאופיק טובי נואם ביום האדמה בסכנין</a:t>
            </a:r>
          </a:p>
        </p:txBody>
      </p:sp>
    </p:spTree>
    <p:extLst>
      <p:ext uri="{BB962C8B-B14F-4D97-AF65-F5344CB8AC3E}">
        <p14:creationId xmlns:p14="http://schemas.microsoft.com/office/powerpoint/2010/main" val="2101580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he/f/f7/Sashakhenin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9" y="1143090"/>
            <a:ext cx="7005800" cy="540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4760007" y="2503918"/>
            <a:ext cx="1410057" cy="1418601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1535" y="619870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סשה חינין נואם</a:t>
            </a:r>
            <a:endParaRPr lang="en-US" sz="2800" b="1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52179" y="2721199"/>
            <a:ext cx="3756157" cy="224676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לאורך כל חייו הפוליטיים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ובכל ועידות המפלגה הדגיש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את החשיבות של האחווה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היהודית-ערבית, ואת 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הצורך במאבק משותף</a:t>
            </a:r>
          </a:p>
        </p:txBody>
      </p:sp>
    </p:spTree>
    <p:extLst>
      <p:ext uri="{BB962C8B-B14F-4D97-AF65-F5344CB8AC3E}">
        <p14:creationId xmlns:p14="http://schemas.microsoft.com/office/powerpoint/2010/main" val="2492206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שנים נמשו עד וק״ח נוובה השיוטונות. □ו׳ הוכנת היא עכשיו רבת־ נמעט מדוע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68" y="2247545"/>
            <a:ext cx="7332292" cy="44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82131" y="239283"/>
            <a:ext cx="7367723" cy="18158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אבא התרגש מאוד כאשר הגיע חיים הרצוג נשיא המדינה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אז לברך את וועידת המפלגה. הייתי צעיר בן 14 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ואני זוכר אך עמדנו ומחינו כפיים ובמשך דקות צעקנו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               "תחיי האחווה היהודית-ערבית"</a:t>
            </a:r>
          </a:p>
        </p:txBody>
      </p:sp>
    </p:spTree>
    <p:extLst>
      <p:ext uri="{BB962C8B-B14F-4D97-AF65-F5344CB8AC3E}">
        <p14:creationId xmlns:p14="http://schemas.microsoft.com/office/powerpoint/2010/main" val="3695396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32" y="1713077"/>
            <a:ext cx="8232448" cy="4977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5694" y="478564"/>
            <a:ext cx="9605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כנסת ישראל הייתה מגרש שהוא הכיר היטב הוא נכח בכול הישיבות ושלט בכול חוקיה. כבד את כל חברי הכנסת גם אלה שהיו שייכים למחנה אחר לגמרה </a:t>
            </a:r>
            <a:endParaRPr lang="en-US" sz="2800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53493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35" y="512747"/>
            <a:ext cx="5814900" cy="5969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51128" y="1905713"/>
            <a:ext cx="5359159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תאופיק טובי הצטיין בקשרי הידידות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שהיו לו עם אנשים מכל הקשת הפוליטית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0339" y="3625551"/>
            <a:ext cx="5548315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אהב לנהל שיחות עם אנשים כמו ילין-מור,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יוסף בורג, אורה נמיר, שולמית אלוני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ואחרים </a:t>
            </a:r>
          </a:p>
        </p:txBody>
      </p:sp>
    </p:spTree>
    <p:extLst>
      <p:ext uri="{BB962C8B-B14F-4D97-AF65-F5344CB8AC3E}">
        <p14:creationId xmlns:p14="http://schemas.microsoft.com/office/powerpoint/2010/main" val="2866692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6864" y="230737"/>
            <a:ext cx="78621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עקרונות שליוו אותו והנחו את פועלו</a:t>
            </a:r>
          </a:p>
          <a:p>
            <a:endParaRPr lang="he-IL" sz="3200" b="1" dirty="0">
              <a:solidFill>
                <a:srgbClr val="002060"/>
              </a:solidFill>
              <a:cs typeface="+mj-cs"/>
            </a:endParaRP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"התנגד לקיצורי דרך ולבריתות לא-עקרוניות בפוליטיקה.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הוא דבק במאבק יהודי-ערבי רחב ככל האפשר, הוא הדגיש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כי האחדות היהודית ערבית היא המגדלור שיאיר את הדרך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לשני העמים לעתיד מאושר יותר"</a:t>
            </a:r>
          </a:p>
          <a:p>
            <a:r>
              <a:rPr lang="he-IL" dirty="0"/>
              <a:t>                                                               </a:t>
            </a:r>
            <a:r>
              <a:rPr lang="he-IL" sz="2400" dirty="0">
                <a:solidFill>
                  <a:srgbClr val="002060"/>
                </a:solidFill>
                <a:cs typeface="+mj-cs"/>
              </a:rPr>
              <a:t>מנאום בוועידת המפלגה ב 1972</a:t>
            </a:r>
            <a:endParaRPr lang="en-US" sz="2400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95032" y="3854154"/>
            <a:ext cx="6625595" cy="267765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תאופיק טובי הדגיש תמיד שאין בעיה בין המאבק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למען שיווין הזכויות של ערביי ישראל, המאבק נגד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הכיבוש לבין להיות פטריות ישראלי. להפך, מאבק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זה הוא בסופו של דבר לטובת שני העמים החיים ביחד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כאן. כך הוא פעל לאורך כל השנים בכנסת ומחוץ לה</a:t>
            </a:r>
          </a:p>
          <a:p>
            <a:endParaRPr lang="he-IL" sz="2800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2959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655" y="2179178"/>
            <a:ext cx="4988865" cy="156966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פועלו של תאופיק טובי כלל </a:t>
            </a:r>
          </a:p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נושאים שונים שנגעו לעיר חיפה </a:t>
            </a:r>
          </a:p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אבל גם לכלל הציבור בישראל</a:t>
            </a:r>
          </a:p>
        </p:txBody>
      </p:sp>
    </p:spTree>
    <p:extLst>
      <p:ext uri="{BB962C8B-B14F-4D97-AF65-F5344CB8AC3E}">
        <p14:creationId xmlns:p14="http://schemas.microsoft.com/office/powerpoint/2010/main" val="1533544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מתחם אל-פאשה - Wikiw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8" y="574244"/>
            <a:ext cx="4365151" cy="272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מתחם אל-פאשה 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8" y="342419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1888" y="80126"/>
            <a:ext cx="46923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ההחלטה להרוס את גוש בתי הפשה 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בעיר התחתית בחיפה ב 1982</a:t>
            </a:r>
            <a:endParaRPr lang="en-US" sz="2800" b="1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42042" y="1169985"/>
            <a:ext cx="681949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בעקבות ההחלטה של הוועדה לתכנון ערים, להרוס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את גוש המבנים סביב בית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הפשה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, הגישה המועצה לארץ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ישראל יפה בקשת התנגדות להריסת גוש מבנים זה אשר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מהווה ציון דרך בהקמתה והתפתחותה של העיר חיפה</a:t>
            </a:r>
            <a:endParaRPr lang="en-US" sz="2800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7718" y="3298677"/>
            <a:ext cx="776366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 8.3.82 הגיש תאופיק טובי הצעה לסדר היום בכנסת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הוא אמר " </a:t>
            </a:r>
            <a:r>
              <a:rPr lang="he-IL" sz="2800" b="1" dirty="0">
                <a:solidFill>
                  <a:srgbClr val="002060"/>
                </a:solidFill>
                <a:cs typeface="+mj-cs"/>
              </a:rPr>
              <a:t>כמי שנולד בחיפה ומשפחתו חיה בה מדורי דורות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כשאני עובר ברבעים העתיקים שנהרסו ונעלמו, הלב כואב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והעין בוכה על מה שחוללה יד נפשעת שכל מה שהניע אותה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הוא הרצון להרוס כל זכר לערבים בחיפה.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הצעתי לסדר היום היא-למנוע הריסתם של מבנים עתיקים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שהם בבחינת אתרים היסטוריים של העיר חיפה"</a:t>
            </a:r>
            <a:endParaRPr lang="en-US" sz="2800" b="1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634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39664" y="435836"/>
            <a:ext cx="5133136" cy="18158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אליאס חורי (הכומר) הסבא של סבתא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היה הכומר של הכנסייה האורתודוקסית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בעיר התחתית מ 1847 ועד 1885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ושם הוא קבור. 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8" y="435836"/>
            <a:ext cx="5392396" cy="3922519"/>
          </a:xfrm>
          <a:prstGeom prst="rect">
            <a:avLst/>
          </a:prstGeom>
        </p:spPr>
      </p:pic>
      <p:pic>
        <p:nvPicPr>
          <p:cNvPr id="2" name="תמונה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05" y="2525183"/>
            <a:ext cx="3232625" cy="41618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5105" y="4009329"/>
            <a:ext cx="5872861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האוכלוסייה בחיפה:</a:t>
            </a:r>
          </a:p>
          <a:p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pPr marL="342900" indent="-342900">
              <a:buAutoNum type="arabicPlain" startAt="1850"/>
            </a:pPr>
            <a:r>
              <a:rPr lang="he-IL" sz="2400" b="1" dirty="0">
                <a:solidFill>
                  <a:srgbClr val="002060"/>
                </a:solidFill>
                <a:cs typeface="+mj-cs"/>
              </a:rPr>
              <a:t> -    3000   </a:t>
            </a:r>
          </a:p>
          <a:p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1870 -    6000</a:t>
            </a:r>
          </a:p>
          <a:p>
            <a:endParaRPr lang="he-IL" sz="2400" b="1" dirty="0">
              <a:solidFill>
                <a:srgbClr val="002060"/>
              </a:solidFill>
              <a:cs typeface="+mj-cs"/>
            </a:endParaRP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 1900 -  12000  (8.500 – ערבים, 3500 – יהודים)</a:t>
            </a:r>
          </a:p>
        </p:txBody>
      </p:sp>
    </p:spTree>
    <p:extLst>
      <p:ext uri="{BB962C8B-B14F-4D97-AF65-F5344CB8AC3E}">
        <p14:creationId xmlns:p14="http://schemas.microsoft.com/office/powerpoint/2010/main" val="399322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3269" y="290558"/>
            <a:ext cx="529023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תמיכה במאבקם הצודק של עובדי </a:t>
            </a:r>
            <a:r>
              <a:rPr lang="he-IL" sz="2800" b="1" dirty="0" err="1">
                <a:solidFill>
                  <a:srgbClr val="002060"/>
                </a:solidFill>
                <a:cs typeface="+mj-cs"/>
              </a:rPr>
              <a:t>אלעל</a:t>
            </a:r>
            <a:endParaRPr lang="he-IL" sz="2800" b="1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94428" y="1137741"/>
            <a:ext cx="9820381" cy="526297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 11.1982 הוחלט לפרק את חברת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אלעל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 הממשלתית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ולהעבירה לידיים פרטיות. עובדי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אלעל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 הפגינו נגד החלטה זו.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המשטרה פזרה באלימות את ההפגנה.</a:t>
            </a:r>
          </a:p>
          <a:p>
            <a:endParaRPr lang="he-IL" sz="2800" dirty="0">
              <a:solidFill>
                <a:srgbClr val="002060"/>
              </a:solidFill>
              <a:cs typeface="+mj-cs"/>
            </a:endParaRP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בהצעה לסדר היום ב 1.12.82 אמר תאופיק טובי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"ההתנהגות של המשטרה כלפי עובדי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אלעל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 אינה יכולה לעבור ללא גינוי.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ראינו ושמענו את הצעקות שהגיעו מעל מרקע הטלוויזיה ומעל גלי הרדיו.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ראינו את הפועלים, את האימהות, ואת הרעיות. מותר עוד להפגין במדינת ישראל.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ומה עונים על כך? עונים בהוראה שניתנה לשוטרים אחרי שפיזרו את ההפגנה.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רדפו אחריהם עד לסמטאות באלות ובגז מדמיע.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אני מחזק מעל במה זו את ידיהם של עובדי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אלעל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 במאבקם הצודק.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זהו מאבק על דמותה ועל עתידה של החברה הישראלית"</a:t>
            </a:r>
          </a:p>
        </p:txBody>
      </p:sp>
    </p:spTree>
    <p:extLst>
      <p:ext uri="{BB962C8B-B14F-4D97-AF65-F5344CB8AC3E}">
        <p14:creationId xmlns:p14="http://schemas.microsoft.com/office/powerpoint/2010/main" val="1832728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68643" y="1076770"/>
            <a:ext cx="6758645" cy="397031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המאבק נגד זיהום האוויר בחיפה:</a:t>
            </a:r>
          </a:p>
          <a:p>
            <a:endParaRPr lang="he-IL" sz="2800" b="1" dirty="0">
              <a:solidFill>
                <a:srgbClr val="002060"/>
              </a:solidFill>
              <a:cs typeface="+mj-cs"/>
            </a:endParaRP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 2.1982 העלה תאופיק טובי הצעה לסדר היום בכנסת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ובה התריע בפני זיהום מי החופים והאוויר בחיפה.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הוא הדגיש כי בריאות העם, ניקיון הסביבה והדאגה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לאינטרס החברתי-כלכלי הם בתחתית סולם עדיפויותיו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של השלטון. הוא הבהיר כי נחוצה באופן דחוף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תוכנית</a:t>
            </a:r>
            <a:endParaRPr lang="he-IL" sz="2800" dirty="0">
              <a:solidFill>
                <a:srgbClr val="002060"/>
              </a:solidFill>
              <a:cs typeface="+mj-cs"/>
            </a:endParaRP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ארצית להגנת הסביבה הטבעית שתעצור את השחתת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הסביבה. </a:t>
            </a:r>
          </a:p>
        </p:txBody>
      </p:sp>
      <p:pic>
        <p:nvPicPr>
          <p:cNvPr id="1028" name="Picture 4" descr="זיהום האוויר במפרץ חיפ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28" y="1076770"/>
            <a:ext cx="4420880" cy="394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813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69752" y="397051"/>
            <a:ext cx="5041765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למען זכויות האישה ומעמדה בישראל </a:t>
            </a:r>
          </a:p>
        </p:txBody>
      </p:sp>
      <p:pic>
        <p:nvPicPr>
          <p:cNvPr id="2050" name="Picture 2" descr="איך להירגע במרץ 20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86" y="1197734"/>
            <a:ext cx="4916731" cy="338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97590" y="4864585"/>
            <a:ext cx="4916731" cy="156966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dirty="0">
                <a:solidFill>
                  <a:srgbClr val="002060"/>
                </a:solidFill>
                <a:cs typeface="+mj-cs"/>
              </a:rPr>
              <a:t>מגיל צעיר חגגנו את יום האישה הבינלאומי</a:t>
            </a:r>
          </a:p>
          <a:p>
            <a:r>
              <a:rPr lang="he-IL" sz="2400" dirty="0">
                <a:solidFill>
                  <a:srgbClr val="002060"/>
                </a:solidFill>
                <a:cs typeface="+mj-cs"/>
              </a:rPr>
              <a:t>והבית התמלא בפרחים. זכויות האישה ומעמדה</a:t>
            </a:r>
          </a:p>
          <a:p>
            <a:r>
              <a:rPr lang="he-IL" sz="2400" dirty="0">
                <a:solidFill>
                  <a:srgbClr val="002060"/>
                </a:solidFill>
                <a:cs typeface="+mj-cs"/>
              </a:rPr>
              <a:t>בחברה היו אחד הדברים שגדלתי עליהם</a:t>
            </a:r>
          </a:p>
          <a:p>
            <a:r>
              <a:rPr lang="he-IL" sz="2400" dirty="0">
                <a:solidFill>
                  <a:srgbClr val="002060"/>
                </a:solidFill>
                <a:cs typeface="+mj-cs"/>
              </a:rPr>
              <a:t>בבית הורי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2540" y="794985"/>
            <a:ext cx="6450869" cy="483209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 8.3.1983 ברך אבא מעל במת הכנסת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 את הנשים ביום חגם</a:t>
            </a:r>
          </a:p>
          <a:p>
            <a:endParaRPr lang="he-IL" sz="2800" dirty="0">
              <a:solidFill>
                <a:srgbClr val="002060"/>
              </a:solidFill>
              <a:cs typeface="+mj-cs"/>
            </a:endParaRP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"לרגל יום השמיני במרץ הנני מברך את האימהות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והבנות, את כל ציבור הנשים היהודיות והערביות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בארצנו וכולל בזה את חברות הכנסת ועובדות הכנסת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ומאחל להן חיי שלום, בריאות ושוויון.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אני מעלה ביום זה את התביעה מהכנסת וממשלת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ישראל לאשרר את האמנה הבינלאומית לביטול כל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צורות האפליה נגד נשים ולחוקק את החוקית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המתבקשים ממנה"</a:t>
            </a:r>
          </a:p>
        </p:txBody>
      </p:sp>
    </p:spTree>
    <p:extLst>
      <p:ext uri="{BB962C8B-B14F-4D97-AF65-F5344CB8AC3E}">
        <p14:creationId xmlns:p14="http://schemas.microsoft.com/office/powerpoint/2010/main" val="2684458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78306" y="1512605"/>
            <a:ext cx="5987601" cy="18158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 1998   הוענק לתאופיק טובי אות יקיר חיפה</a:t>
            </a:r>
          </a:p>
          <a:p>
            <a:endParaRPr lang="he-IL" sz="2800" b="1" dirty="0">
              <a:solidFill>
                <a:srgbClr val="002060"/>
              </a:solidFill>
              <a:cs typeface="+mj-cs"/>
            </a:endParaRP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אבא תמיד ציין עד כמה היה גאה בתואר זה,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כביטוי לשורשיו ואהבתו העזה לחיפה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6768" y="571500"/>
            <a:ext cx="4022255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תאופיק טובי- יקיר העיר חיפה</a:t>
            </a:r>
          </a:p>
        </p:txBody>
      </p:sp>
      <p:pic>
        <p:nvPicPr>
          <p:cNvPr id="6" name="Picture 4" descr="תופיק טובי – ויקיפדי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311" y="1677647"/>
            <a:ext cx="3054380" cy="424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488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120" y="1311828"/>
            <a:ext cx="3418318" cy="22301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2958" y="122970"/>
            <a:ext cx="6139821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 1.7.1990 נפרדה כנסת ישראל מתאופיק טובי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 אחרי 41 שנות כהונה ב 12 מושבי כנסת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9296" y="600023"/>
            <a:ext cx="2550763" cy="80021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בסיום הנאום אמר:</a:t>
            </a:r>
          </a:p>
          <a:p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511323" y="1202715"/>
            <a:ext cx="5546710" cy="224676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"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אני מסיים את חברותי ארוכת השנים במצפון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נקי. לא הפקתי ממנה שום תועלת אישית,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לא נטשתי מצע ולא חציתי קווים. שירתי את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הציבור הישראלי כולו יהודים וערבים,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לפי מיטב הבנתי ויכולתי"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550" y="3562045"/>
            <a:ext cx="5745483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" 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אני מקווה שהבית הזה יעמוד מול הנחשולים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האנטי-דמוקרטיים ויוכל להם, שהוא ייתן ביטוי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נאמן לצורכי החברה על כל מורכבותה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הלאומית והעדתית, אני מקווה שאזכה להיות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עד לכך, שהבית הזה יאשר את הסכם השלום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בין ישראל לבין המדינה הפלסטינית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 שתקום בצדה"</a:t>
            </a:r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01005" y="2708918"/>
            <a:ext cx="2976547" cy="4878645"/>
          </a:xfrm>
          <a:prstGeom prst="rect">
            <a:avLst/>
          </a:prstGeom>
        </p:spPr>
      </p:pic>
      <p:sp>
        <p:nvSpPr>
          <p:cNvPr id="11" name="אליפסה 10"/>
          <p:cNvSpPr/>
          <p:nvPr/>
        </p:nvSpPr>
        <p:spPr>
          <a:xfrm>
            <a:off x="8306512" y="3854153"/>
            <a:ext cx="786214" cy="734938"/>
          </a:xfrm>
          <a:prstGeom prst="ellipse">
            <a:avLst/>
          </a:prstGeom>
          <a:noFill/>
          <a:ln w="50800">
            <a:solidFill>
              <a:srgbClr val="FF000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46221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42244" y="615297"/>
            <a:ext cx="8842549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כעשור אחרי שפרש מהכנסת אבא אמר:</a:t>
            </a:r>
          </a:p>
          <a:p>
            <a:endParaRPr lang="he-IL" sz="3200" b="1" dirty="0">
              <a:solidFill>
                <a:srgbClr val="002060"/>
              </a:solidFill>
              <a:cs typeface="+mj-cs"/>
            </a:endParaRPr>
          </a:p>
          <a:p>
            <a:endParaRPr lang="he-IL" dirty="0"/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" אני מתגעגע לכנסת, אבל זו של פעם ולא לכנסת של היום משום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שכיום אני מאוד מאוכזב כשאני שומע על המתרחש בפרלמנט הישראלי"</a:t>
            </a:r>
          </a:p>
          <a:p>
            <a:endParaRPr lang="he-IL" sz="2800" dirty="0">
              <a:solidFill>
                <a:srgbClr val="002060"/>
              </a:solidFill>
              <a:cs typeface="+mj-cs"/>
            </a:endParaRP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" כשאני מנסה להשוות את הכנסת של היום לעומת הכנסות שאני הייתי 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חבר בהן, אז אני מאוד מאוכזב, לצערי חברי הכנסת של היום לא מבטאים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כראוי ולא יודעים לשמור על האינטרסים של הציבור ששלח אותם,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הרבה דברים שאנחנו רואים בכנסת הם לא ראויים לבית הנבחרים" </a:t>
            </a:r>
            <a:endParaRPr lang="en-US" sz="2800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475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farm6.static.flickr.com/5057/5530203074_e67868325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28" y="1358781"/>
            <a:ext cx="7161375" cy="477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16179" y="658026"/>
            <a:ext cx="694132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</a:rPr>
              <a:t>ב 12.3.2011 בגיל 89 הלך תאופיק טובי לעולמו</a:t>
            </a:r>
          </a:p>
        </p:txBody>
      </p:sp>
    </p:spTree>
    <p:extLst>
      <p:ext uri="{BB962C8B-B14F-4D97-AF65-F5344CB8AC3E}">
        <p14:creationId xmlns:p14="http://schemas.microsoft.com/office/powerpoint/2010/main" val="2177022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2506" y="1440541"/>
            <a:ext cx="75809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בטקס השנה למותו - 2012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ספד יו"ר הכנסת אז רובי ריבלין ואמר</a:t>
            </a:r>
          </a:p>
          <a:p>
            <a:endParaRPr lang="he-IL" sz="2800" dirty="0">
              <a:solidFill>
                <a:srgbClr val="002060"/>
              </a:solidFill>
              <a:cs typeface="+mj-cs"/>
            </a:endParaRP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 </a:t>
            </a:r>
            <a:r>
              <a:rPr lang="he-IL" sz="2800" b="1" dirty="0">
                <a:solidFill>
                  <a:srgbClr val="002060"/>
                </a:solidFill>
                <a:cs typeface="+mj-cs"/>
              </a:rPr>
              <a:t>" תאופיק טובי היה מראשוני הפרלמנטרים בישראל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 שהטביע את חותמו על הפרלמנט הישראלי. דרש לכבד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 את כללי המשחק וידע להכיל זאת על עצמו הלכה למעשה.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הכנסת מרכינה את ראשה על לכתו 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של פרלמנטר מוערך ומרשים" </a:t>
            </a:r>
            <a:endParaRPr lang="en-US" sz="2800" b="1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14044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No phot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31" y="3061278"/>
            <a:ext cx="9144000" cy="34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94887" y="734937"/>
            <a:ext cx="710803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 2012  שנה לאחר מותו החליטה עיריית חיפה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לשנות את שם רחוב קיסריה (שהתגורר בו) לרחוב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תאופיק טובי. בטקס נכח ראש העיר יונה יהב שיזם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את המהלך הזה. ובתמונה נראה הסופר סמי מיכאל נואם</a:t>
            </a:r>
            <a:endParaRPr lang="en-US" sz="2800" b="1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7142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3" y="1204957"/>
            <a:ext cx="6973626" cy="44609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49670" y="1585792"/>
            <a:ext cx="4514441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בתמונה אני עם הנכד שלי יואב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אז אמרתי:</a:t>
            </a:r>
          </a:p>
          <a:p>
            <a:endParaRPr lang="he-IL" sz="2800" dirty="0">
              <a:solidFill>
                <a:srgbClr val="002060"/>
              </a:solidFill>
              <a:cs typeface="+mj-cs"/>
            </a:endParaRP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"אני מקווה שיום אחד אתה תטייל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ברחוב על שם טובי ותספר לחבריך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על האיש שחלם על השלום הצודק</a:t>
            </a:r>
          </a:p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בין שני העמים"</a:t>
            </a:r>
          </a:p>
        </p:txBody>
      </p:sp>
    </p:spTree>
    <p:extLst>
      <p:ext uri="{BB962C8B-B14F-4D97-AF65-F5344CB8AC3E}">
        <p14:creationId xmlns:p14="http://schemas.microsoft.com/office/powerpoint/2010/main" val="351623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71005" y="2452644"/>
            <a:ext cx="6418745" cy="18158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</a:rPr>
              <a:t>הסבא אליאס הגר לאמריקה ב 1913 לחפש </a:t>
            </a:r>
          </a:p>
          <a:p>
            <a:r>
              <a:rPr lang="he-IL" sz="2800" b="1" dirty="0">
                <a:solidFill>
                  <a:srgbClr val="002060"/>
                </a:solidFill>
              </a:rPr>
              <a:t>את מזלו בארץ ההזדמנויות. עסק במסחר.</a:t>
            </a:r>
          </a:p>
          <a:p>
            <a:r>
              <a:rPr lang="he-IL" sz="2800" b="1" dirty="0">
                <a:solidFill>
                  <a:srgbClr val="002060"/>
                </a:solidFill>
              </a:rPr>
              <a:t>אבל לדבריו של אבא הוא חזר ב 1919 </a:t>
            </a:r>
          </a:p>
          <a:p>
            <a:r>
              <a:rPr lang="he-IL" sz="2800" b="1" dirty="0">
                <a:solidFill>
                  <a:srgbClr val="002060"/>
                </a:solidFill>
              </a:rPr>
              <a:t>כי לא הפסיק להתגעגע לחיפה.</a:t>
            </a: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2" y="965674"/>
            <a:ext cx="5503491" cy="571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712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0451" y="803304"/>
            <a:ext cx="2643672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בית תאופיק טובי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337" y="1999717"/>
            <a:ext cx="6607899" cy="224676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הבית מס 18 ברחוב תאופיק טובי נרכש על ידי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חברת מלובן בבעלותם של מר אהרון שבתאי ו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גב אסנת רבי. הבית ממשיך להיות בית תאופיק טובי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וביוזמת הבעלים שתודתי נתונה להם יום יום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מתקיימים בו פעילויות תרבות ואומנות בתחומים רבים</a:t>
            </a:r>
          </a:p>
        </p:txBody>
      </p:sp>
    </p:spTree>
    <p:extLst>
      <p:ext uri="{BB962C8B-B14F-4D97-AF65-F5344CB8AC3E}">
        <p14:creationId xmlns:p14="http://schemas.microsoft.com/office/powerpoint/2010/main" val="2321327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3318" y="700754"/>
            <a:ext cx="3635932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הקרן ע"ש תאופיק טובי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40502" y="2179177"/>
            <a:ext cx="4761240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 2015 הוקמה קרן ע"ש תאופיק טובי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בשיתוף הקרן לחיפה.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את הקמתה יזם ד"ר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סוהיל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 אסעד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שהיה אז סגן ראש העיר.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הקרן מחלקת כל שנה מאות מלגות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לסטודנטים חיפאים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לתארים מתקדמים - יהודים וערבים.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65663" y="1748289"/>
            <a:ext cx="4964884" cy="440120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</a:rPr>
              <a:t>בטקס יסודה של הקרן אמר</a:t>
            </a:r>
          </a:p>
          <a:p>
            <a:r>
              <a:rPr lang="he-IL" sz="2800" dirty="0" err="1">
                <a:solidFill>
                  <a:srgbClr val="002060"/>
                </a:solidFill>
              </a:rPr>
              <a:t>פרופ</a:t>
            </a:r>
            <a:r>
              <a:rPr lang="he-IL" sz="2800" dirty="0">
                <a:solidFill>
                  <a:srgbClr val="002060"/>
                </a:solidFill>
              </a:rPr>
              <a:t> יוסי בן ארצי:</a:t>
            </a:r>
          </a:p>
          <a:p>
            <a:endParaRPr lang="he-IL" sz="2800" dirty="0">
              <a:solidFill>
                <a:srgbClr val="002060"/>
              </a:solidFill>
            </a:endParaRPr>
          </a:p>
          <a:p>
            <a:r>
              <a:rPr lang="he-IL" sz="2800" dirty="0">
                <a:solidFill>
                  <a:srgbClr val="002060"/>
                </a:solidFill>
              </a:rPr>
              <a:t>"להנהיג את ערביי ישראל במפלגה 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יהודית-ערבית ולהכיר במדינת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ישראל בימים בהם היה ממשל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צבאי וערבים נזקקו לאישורים כדי 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לנוע בין כל חלקי הארץ, מנהיגות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שכזאת חייבה אומץ לב אמתי</a:t>
            </a:r>
          </a:p>
          <a:p>
            <a:r>
              <a:rPr lang="he-IL" sz="2800" dirty="0">
                <a:solidFill>
                  <a:srgbClr val="002060"/>
                </a:solidFill>
              </a:rPr>
              <a:t>וחוכמת התנהלות"</a:t>
            </a:r>
          </a:p>
        </p:txBody>
      </p:sp>
    </p:spTree>
    <p:extLst>
      <p:ext uri="{BB962C8B-B14F-4D97-AF65-F5344CB8AC3E}">
        <p14:creationId xmlns:p14="http://schemas.microsoft.com/office/powerpoint/2010/main" val="2642001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20013" y="1110954"/>
            <a:ext cx="4435894" cy="267765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למדתי מאבא הרבה דברים</a:t>
            </a:r>
          </a:p>
          <a:p>
            <a:endParaRPr lang="he-IL" sz="2800" dirty="0">
              <a:solidFill>
                <a:srgbClr val="002060"/>
              </a:solidFill>
              <a:cs typeface="+mj-cs"/>
            </a:endParaRP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להיות צנוע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לאהוב בני אדם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להיות </a:t>
            </a:r>
            <a:r>
              <a:rPr lang="he-IL" sz="2800" dirty="0" err="1">
                <a:solidFill>
                  <a:srgbClr val="002060"/>
                </a:solidFill>
                <a:cs typeface="+mj-cs"/>
              </a:rPr>
              <a:t>אנטרנאציונליסט</a:t>
            </a:r>
            <a:r>
              <a:rPr lang="he-IL" sz="2800" dirty="0">
                <a:solidFill>
                  <a:srgbClr val="002060"/>
                </a:solidFill>
                <a:cs typeface="+mj-cs"/>
              </a:rPr>
              <a:t> ללא פשרות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להאמין באחוות עמים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2329" y="409555"/>
            <a:ext cx="1960793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3200" b="1" dirty="0">
                <a:solidFill>
                  <a:srgbClr val="002060"/>
                </a:solidFill>
                <a:cs typeface="+mj-cs"/>
              </a:rPr>
              <a:t>דברי סיכום:</a:t>
            </a:r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0" y="3396953"/>
            <a:ext cx="5366512" cy="34610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0806" y="4788954"/>
            <a:ext cx="3661579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ברוח זו הקמתי את משפחתי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המשקפת את פנייה היפים</a:t>
            </a:r>
          </a:p>
          <a:p>
            <a:r>
              <a:rPr lang="he-IL" sz="2800" dirty="0">
                <a:solidFill>
                  <a:srgbClr val="002060"/>
                </a:solidFill>
                <a:cs typeface="+mj-cs"/>
              </a:rPr>
              <a:t>של העיר שלנו ושל כל הארץ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35" y="68366"/>
            <a:ext cx="2717562" cy="33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18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7299" y="4026456"/>
            <a:ext cx="6595050" cy="28315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solidFill>
                  <a:srgbClr val="002060"/>
                </a:solidFill>
                <a:cs typeface="+mj-cs"/>
              </a:rPr>
              <a:t>למדתי לאהוב את חיפה</a:t>
            </a:r>
          </a:p>
          <a:p>
            <a:r>
              <a:rPr lang="he-IL" sz="3200" dirty="0">
                <a:solidFill>
                  <a:srgbClr val="002060"/>
                </a:solidFill>
                <a:cs typeface="+mj-cs"/>
              </a:rPr>
              <a:t>כמו שאבא אהב אותה</a:t>
            </a:r>
          </a:p>
          <a:p>
            <a:r>
              <a:rPr lang="he-IL" sz="3200" dirty="0">
                <a:solidFill>
                  <a:srgbClr val="002060"/>
                </a:solidFill>
                <a:cs typeface="+mj-cs"/>
              </a:rPr>
              <a:t>וחיש מהר הבנתי שכמו שאני</a:t>
            </a:r>
          </a:p>
          <a:p>
            <a:r>
              <a:rPr lang="he-IL" sz="3200" dirty="0">
                <a:solidFill>
                  <a:srgbClr val="002060"/>
                </a:solidFill>
                <a:cs typeface="+mj-cs"/>
              </a:rPr>
              <a:t>גר בחיפה היא זו שגרה בתוכי</a:t>
            </a:r>
          </a:p>
          <a:p>
            <a:r>
              <a:rPr lang="he-IL" sz="3200" dirty="0">
                <a:solidFill>
                  <a:srgbClr val="002060"/>
                </a:solidFill>
                <a:cs typeface="+mj-cs"/>
              </a:rPr>
              <a:t>ונמצאת אתי לאן שלא אלך</a:t>
            </a:r>
          </a:p>
          <a:p>
            <a:endParaRPr lang="he-IL" dirty="0"/>
          </a:p>
        </p:txBody>
      </p:sp>
      <p:pic>
        <p:nvPicPr>
          <p:cNvPr id="3082" name="Picture 10" descr="העיר התחתית של חיפה - טיול אורבני - ישראל - מסע אח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068" y="143452"/>
            <a:ext cx="563880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7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555" y="1876839"/>
            <a:ext cx="4379976" cy="4867867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5187298" y="2213361"/>
            <a:ext cx="999858" cy="1068225"/>
          </a:xfrm>
          <a:prstGeom prst="rect">
            <a:avLst/>
          </a:prstGeom>
          <a:noFill/>
          <a:ln w="952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2465030" y="723693"/>
            <a:ext cx="644439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cs typeface="+mj-cs"/>
              </a:rPr>
              <a:t>אליאס טובי + אליס (חורי) טובי התחתנו ב 1920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4055" y="1331043"/>
            <a:ext cx="351570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סבא אליאס טובי נפטר ב 1941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41003" y="2450589"/>
            <a:ext cx="2252541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בריבוע הבן הבכור </a:t>
            </a:r>
          </a:p>
          <a:p>
            <a:r>
              <a:rPr lang="he-IL" sz="2400" b="1" dirty="0">
                <a:solidFill>
                  <a:srgbClr val="002060"/>
                </a:solidFill>
                <a:cs typeface="+mj-cs"/>
              </a:rPr>
              <a:t>    תאופיק טובי</a:t>
            </a:r>
          </a:p>
        </p:txBody>
      </p:sp>
    </p:spTree>
    <p:extLst>
      <p:ext uri="{BB962C8B-B14F-4D97-AF65-F5344CB8AC3E}">
        <p14:creationId xmlns:p14="http://schemas.microsoft.com/office/powerpoint/2010/main" val="168697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5" y="543233"/>
            <a:ext cx="4661202" cy="59863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2602" y="1243413"/>
            <a:ext cx="5482590" cy="18158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ב 1936 (בן 14) נשלח תאופיק הצעיר</a:t>
            </a:r>
          </a:p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ללמוד בבית הספר האנגליקני ע"ש</a:t>
            </a:r>
          </a:p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 הבישוף </a:t>
            </a:r>
            <a:r>
              <a:rPr lang="he-IL" sz="2800" b="1" dirty="0" err="1">
                <a:solidFill>
                  <a:srgbClr val="002060"/>
                </a:solidFill>
                <a:latin typeface="Comic Sans MS" panose="030F0702030302020204" pitchFamily="66" charset="0"/>
              </a:rPr>
              <a:t>גובאט</a:t>
            </a:r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 שנחשב אז ליוקרתי</a:t>
            </a:r>
          </a:p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ושם שהה במסגרת פנימייה עד 1939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7547" y="3646916"/>
            <a:ext cx="4977645" cy="138499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</a:rPr>
              <a:t>הלימודים התנהלו באנגלית וכללו </a:t>
            </a:r>
          </a:p>
          <a:p>
            <a:r>
              <a:rPr lang="he-IL" sz="2800" b="1" dirty="0">
                <a:solidFill>
                  <a:srgbClr val="002060"/>
                </a:solidFill>
              </a:rPr>
              <a:t>לימודי היסטוריה, גאוגרפיה </a:t>
            </a:r>
          </a:p>
          <a:p>
            <a:r>
              <a:rPr lang="he-IL" sz="2800" b="1" dirty="0">
                <a:solidFill>
                  <a:srgbClr val="002060"/>
                </a:solidFill>
              </a:rPr>
              <a:t>ספרות ערבית, ומתימטיקה</a:t>
            </a:r>
          </a:p>
        </p:txBody>
      </p:sp>
    </p:spTree>
    <p:extLst>
      <p:ext uri="{BB962C8B-B14F-4D97-AF65-F5344CB8AC3E}">
        <p14:creationId xmlns:p14="http://schemas.microsoft.com/office/powerpoint/2010/main" val="404994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f/f6/Mount_Zion_P5240021.JPG/1280px-Mount_Zion_P52400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5" y="2534928"/>
            <a:ext cx="6248860" cy="427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סמואל גובאט - Wikiw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24" y="133560"/>
            <a:ext cx="3939611" cy="24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6/69/EhepaarGobat.jpg/300px-EhepaarGoba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046" y="133560"/>
            <a:ext cx="3833471" cy="24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62546" y="3008120"/>
            <a:ext cx="5729454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על הר הזיתים, בשטח השייך לכנסיה</a:t>
            </a:r>
          </a:p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 הפרוטסטנטית הקים הבישוף </a:t>
            </a:r>
          </a:p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שמואל </a:t>
            </a:r>
            <a:r>
              <a:rPr lang="he-IL" sz="2800" b="1" dirty="0" err="1">
                <a:solidFill>
                  <a:srgbClr val="002060"/>
                </a:solidFill>
                <a:latin typeface="Comic Sans MS" panose="030F0702030302020204" pitchFamily="66" charset="0"/>
              </a:rPr>
              <a:t>גובאט</a:t>
            </a:r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 יחד עם רעייתו ב 1853 </a:t>
            </a:r>
          </a:p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בית ספר תיכון לבנים שלימים יקרא</a:t>
            </a:r>
          </a:p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על שמו. בית הספר נוהל על ידי חברת</a:t>
            </a:r>
          </a:p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המיסיון האנגליקנית ולמדו בו תלמידים</a:t>
            </a:r>
          </a:p>
          <a:p>
            <a:r>
              <a:rPr lang="he-IL" sz="2800" b="1" dirty="0">
                <a:solidFill>
                  <a:srgbClr val="002060"/>
                </a:solidFill>
                <a:latin typeface="Comic Sans MS" panose="030F0702030302020204" pitchFamily="66" charset="0"/>
              </a:rPr>
              <a:t>נוצרים, מוסלמים וגם מעט יהודים</a:t>
            </a:r>
            <a:r>
              <a:rPr lang="he-IL" dirty="0">
                <a:latin typeface="Comic Sans MS" panose="030F0702030302020204" pitchFamily="66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3217739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3609</TotalTime>
  <Words>2881</Words>
  <Application>Microsoft Office PowerPoint</Application>
  <PresentationFormat>Widescreen</PresentationFormat>
  <Paragraphs>446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Comic Sans MS</vt:lpstr>
      <vt:lpstr>Times New Roman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user1</dc:creator>
  <cp:lastModifiedBy>Shabtai-Mrk Metals</cp:lastModifiedBy>
  <cp:revision>203</cp:revision>
  <dcterms:created xsi:type="dcterms:W3CDTF">2022-02-21T10:46:33Z</dcterms:created>
  <dcterms:modified xsi:type="dcterms:W3CDTF">2025-01-19T11:50:15Z</dcterms:modified>
</cp:coreProperties>
</file>